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1825" r:id="rId2"/>
    <p:sldId id="1826" r:id="rId3"/>
    <p:sldId id="1828" r:id="rId4"/>
    <p:sldId id="1836" r:id="rId5"/>
    <p:sldId id="1835" r:id="rId6"/>
    <p:sldId id="1829" r:id="rId7"/>
    <p:sldId id="1837" r:id="rId8"/>
    <p:sldId id="1813" r:id="rId9"/>
    <p:sldId id="1790" r:id="rId10"/>
    <p:sldId id="1773" r:id="rId11"/>
    <p:sldId id="1812" r:id="rId12"/>
    <p:sldId id="1817" r:id="rId13"/>
    <p:sldId id="1796" r:id="rId14"/>
    <p:sldId id="1804" r:id="rId15"/>
    <p:sldId id="1818" r:id="rId16"/>
    <p:sldId id="1820" r:id="rId17"/>
    <p:sldId id="1838" r:id="rId18"/>
    <p:sldId id="1807" r:id="rId19"/>
    <p:sldId id="1816" r:id="rId20"/>
    <p:sldId id="1814" r:id="rId21"/>
    <p:sldId id="1834" r:id="rId22"/>
    <p:sldId id="1831" r:id="rId23"/>
    <p:sldId id="1833" r:id="rId24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B2B5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B2B5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B2B5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B2B5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B2B5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B2B5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B2B5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B2B5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B2B5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5BA5D3"/>
    <a:srgbClr val="769194"/>
    <a:srgbClr val="0075BD"/>
    <a:srgbClr val="FFFF00"/>
    <a:srgbClr val="00467F"/>
    <a:srgbClr val="9FC10F"/>
    <a:srgbClr val="936FB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24" autoAdjust="0"/>
    <p:restoredTop sz="74956" autoAdjust="0"/>
  </p:normalViewPr>
  <p:slideViewPr>
    <p:cSldViewPr>
      <p:cViewPr>
        <p:scale>
          <a:sx n="50" d="100"/>
          <a:sy n="50" d="100"/>
        </p:scale>
        <p:origin x="-3384" y="-1674"/>
      </p:cViewPr>
      <p:guideLst>
        <p:guide orient="horz" pos="4224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976"/>
    </p:cViewPr>
  </p:sorterViewPr>
  <p:notesViewPr>
    <p:cSldViewPr>
      <p:cViewPr>
        <p:scale>
          <a:sx n="100" d="100"/>
          <a:sy n="100" d="100"/>
        </p:scale>
        <p:origin x="-296" y="2000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47102-9627-49CB-ABC2-DC4BA2123352}" type="doc">
      <dgm:prSet loTypeId="urn:microsoft.com/office/officeart/2005/8/layout/vList2" loCatId="list" qsTypeId="urn:microsoft.com/office/officeart/2005/8/quickstyle/simple4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A48A6AEE-45DB-4489-9646-B3C77EF0230F}">
      <dgm:prSet custT="1"/>
      <dgm:spPr/>
      <dgm:t>
        <a:bodyPr/>
        <a:lstStyle/>
        <a:p>
          <a:pPr algn="ctr" rtl="0"/>
          <a:r>
            <a:rPr lang="ru-RU" sz="3000" b="0" dirty="0" smtClean="0"/>
            <a:t>Что такое </a:t>
          </a:r>
          <a:r>
            <a:rPr lang="en-CA" sz="3000" b="0" i="1" dirty="0" smtClean="0"/>
            <a:t>NDC</a:t>
          </a:r>
          <a:r>
            <a:rPr lang="ru-RU" sz="3000" b="0" dirty="0" smtClean="0"/>
            <a:t>?</a:t>
          </a:r>
          <a:endParaRPr lang="en-US" sz="3000" b="0" dirty="0"/>
        </a:p>
      </dgm:t>
    </dgm:pt>
    <dgm:pt modelId="{CD4261EB-4B19-4B64-9311-48A5B32FB243}" type="parTrans" cxnId="{955CBB19-7620-4778-BCF3-C6ADD37AAA52}">
      <dgm:prSet/>
      <dgm:spPr/>
      <dgm:t>
        <a:bodyPr/>
        <a:lstStyle/>
        <a:p>
          <a:endParaRPr lang="en-US"/>
        </a:p>
      </dgm:t>
    </dgm:pt>
    <dgm:pt modelId="{BFB61A04-A21E-426E-B064-CC6F9EF29A34}" type="sibTrans" cxnId="{955CBB19-7620-4778-BCF3-C6ADD37AAA52}">
      <dgm:prSet/>
      <dgm:spPr/>
      <dgm:t>
        <a:bodyPr/>
        <a:lstStyle/>
        <a:p>
          <a:endParaRPr lang="en-US"/>
        </a:p>
      </dgm:t>
    </dgm:pt>
    <dgm:pt modelId="{C78A15DB-E079-45F4-B845-5CC480D04794}" type="pres">
      <dgm:prSet presAssocID="{30947102-9627-49CB-ABC2-DC4BA21233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D0884-E61E-425B-B0B1-15F87CC3B8E4}" type="pres">
      <dgm:prSet presAssocID="{A48A6AEE-45DB-4489-9646-B3C77EF0230F}" presName="parentText" presStyleLbl="node1" presStyleIdx="0" presStyleCnt="1" custLinFactNeighborX="258" custLinFactNeighborY="-127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5CBB19-7620-4778-BCF3-C6ADD37AAA52}" srcId="{30947102-9627-49CB-ABC2-DC4BA2123352}" destId="{A48A6AEE-45DB-4489-9646-B3C77EF0230F}" srcOrd="0" destOrd="0" parTransId="{CD4261EB-4B19-4B64-9311-48A5B32FB243}" sibTransId="{BFB61A04-A21E-426E-B064-CC6F9EF29A34}"/>
    <dgm:cxn modelId="{EE99C3D7-64D3-49B0-AD84-3B9EFDC3D414}" type="presOf" srcId="{A48A6AEE-45DB-4489-9646-B3C77EF0230F}" destId="{FF4D0884-E61E-425B-B0B1-15F87CC3B8E4}" srcOrd="0" destOrd="0" presId="urn:microsoft.com/office/officeart/2005/8/layout/vList2"/>
    <dgm:cxn modelId="{CB4B99A8-6E94-4379-9B14-C3690763D5E3}" type="presOf" srcId="{30947102-9627-49CB-ABC2-DC4BA2123352}" destId="{C78A15DB-E079-45F4-B845-5CC480D04794}" srcOrd="0" destOrd="0" presId="urn:microsoft.com/office/officeart/2005/8/layout/vList2"/>
    <dgm:cxn modelId="{7EDEB533-1B25-4F4E-9700-E255120E06AF}" type="presParOf" srcId="{C78A15DB-E079-45F4-B845-5CC480D04794}" destId="{FF4D0884-E61E-425B-B0B1-15F87CC3B8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B32B80-0D91-42F2-B015-ABB1E4235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Wingdings 3" pitchFamily="18" charset="2"/>
              <a:buChar char="Ö"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 typeface="Wingdings 3" pitchFamily="18" charset="2"/>
              <a:buChar char="Ö"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60413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Wingdings 3" pitchFamily="18" charset="2"/>
              <a:buChar char="Ö"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 typeface="Wingdings 3" pitchFamily="18" charset="2"/>
              <a:buChar char="Ö"/>
              <a:defRPr sz="1200"/>
            </a:lvl1pPr>
          </a:lstStyle>
          <a:p>
            <a:pPr>
              <a:defRPr/>
            </a:pPr>
            <a:fld id="{F10218F3-8FB8-4CA8-8AF5-6025CCBAB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61450-F30B-4157-AAE2-AFF02D4688B4}" type="slidenum">
              <a:rPr lang="en-US" smtClean="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lang="en-US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9638"/>
            <a:ext cx="4978400" cy="4467225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xfrm>
            <a:off x="1119188" y="4718050"/>
            <a:ext cx="4556125" cy="4468813"/>
          </a:xfrm>
          <a:noFill/>
          <a:ln/>
        </p:spPr>
        <p:txBody>
          <a:bodyPr lIns="92522" tIns="46260" rIns="92522" bIns="46260"/>
          <a:lstStyle/>
          <a:p>
            <a:endParaRPr lang="ru-RU" smtClean="0"/>
          </a:p>
        </p:txBody>
      </p:sp>
      <p:sp>
        <p:nvSpPr>
          <p:cNvPr id="41987" name="Footer Placeholder 3"/>
          <p:cNvSpPr txBox="1">
            <a:spLocks noGrp="1"/>
          </p:cNvSpPr>
          <p:nvPr/>
        </p:nvSpPr>
        <p:spPr bwMode="auto">
          <a:xfrm>
            <a:off x="85725" y="93392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2" tIns="46260" rIns="92522" bIns="46260" anchor="b"/>
          <a:lstStyle/>
          <a:p>
            <a:pPr>
              <a:spcBef>
                <a:spcPct val="20000"/>
              </a:spcBef>
              <a:buFont typeface="Wingdings 3" pitchFamily="18" charset="2"/>
              <a:buChar char="Ö"/>
            </a:pPr>
            <a:r>
              <a:rPr lang="en-US" sz="1000" b="1">
                <a:solidFill>
                  <a:srgbClr val="0070C0"/>
                </a:solidFill>
                <a:cs typeface="Arial" charset="0"/>
              </a:rPr>
              <a:t>IATA Global Media Day</a:t>
            </a:r>
          </a:p>
        </p:txBody>
      </p:sp>
      <p:sp>
        <p:nvSpPr>
          <p:cNvPr id="41988" name="Slide Number Placeholder 4"/>
          <p:cNvSpPr txBox="1">
            <a:spLocks noGrp="1"/>
          </p:cNvSpPr>
          <p:nvPr/>
        </p:nvSpPr>
        <p:spPr bwMode="auto">
          <a:xfrm>
            <a:off x="3690938" y="933926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2" tIns="46260" rIns="92522" bIns="46260" anchor="b"/>
          <a:lstStyle/>
          <a:p>
            <a:pPr algn="r">
              <a:spcBef>
                <a:spcPct val="20000"/>
              </a:spcBef>
              <a:buFont typeface="Wingdings 3" pitchFamily="18" charset="2"/>
              <a:buChar char="Ö"/>
            </a:pPr>
            <a:fld id="{CCBA20AE-33AC-4B0A-99EF-544F2EA397C7}" type="slidenum">
              <a:rPr lang="en-US" sz="1000" b="1">
                <a:solidFill>
                  <a:srgbClr val="0070C0"/>
                </a:solidFill>
                <a:cs typeface="Arial" charset="0"/>
              </a:rPr>
              <a:pPr algn="r">
                <a:spcBef>
                  <a:spcPct val="20000"/>
                </a:spcBef>
                <a:buFont typeface="Wingdings 3" pitchFamily="18" charset="2"/>
                <a:buChar char="Ö"/>
              </a:pPr>
              <a:t>12</a:t>
            </a:fld>
            <a:endParaRPr lang="en-US" sz="1000" b="1">
              <a:solidFill>
                <a:srgbClr val="0070C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8DB92-EA6D-4D60-B6CA-F0023DBD0BD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IATA Global Media Day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28650" lvl="1" indent="-171450">
              <a:buFontTx/>
              <a:buChar char="•"/>
            </a:pPr>
            <a:endParaRPr lang="en-US" smtClean="0"/>
          </a:p>
          <a:p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03F72-12EB-4A44-9D49-00381A96635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xfrm>
            <a:off x="1119188" y="4718050"/>
            <a:ext cx="4556125" cy="4468813"/>
          </a:xfrm>
          <a:noFill/>
          <a:ln/>
        </p:spPr>
        <p:txBody>
          <a:bodyPr lIns="92522" tIns="46260" rIns="92522" bIns="46260"/>
          <a:lstStyle/>
          <a:p>
            <a:endParaRPr lang="ru-RU" b="1" smtClean="0"/>
          </a:p>
        </p:txBody>
      </p:sp>
      <p:sp>
        <p:nvSpPr>
          <p:cNvPr id="48131" name="Footer Placeholder 3"/>
          <p:cNvSpPr txBox="1">
            <a:spLocks noGrp="1"/>
          </p:cNvSpPr>
          <p:nvPr/>
        </p:nvSpPr>
        <p:spPr bwMode="auto">
          <a:xfrm>
            <a:off x="85725" y="93392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2" tIns="46260" rIns="92522" bIns="46260" anchor="b"/>
          <a:lstStyle/>
          <a:p>
            <a:pPr>
              <a:spcBef>
                <a:spcPct val="20000"/>
              </a:spcBef>
              <a:buFont typeface="Wingdings 3" pitchFamily="18" charset="2"/>
              <a:buChar char="Ö"/>
            </a:pPr>
            <a:r>
              <a:rPr lang="en-US" sz="1000" b="1">
                <a:solidFill>
                  <a:srgbClr val="0070C0"/>
                </a:solidFill>
                <a:cs typeface="Arial" charset="0"/>
              </a:rPr>
              <a:t>IATA Global Media Day</a:t>
            </a:r>
          </a:p>
        </p:txBody>
      </p:sp>
      <p:sp>
        <p:nvSpPr>
          <p:cNvPr id="48132" name="Slide Number Placeholder 4"/>
          <p:cNvSpPr txBox="1">
            <a:spLocks noGrp="1"/>
          </p:cNvSpPr>
          <p:nvPr/>
        </p:nvSpPr>
        <p:spPr bwMode="auto">
          <a:xfrm>
            <a:off x="3690938" y="933926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2" tIns="46260" rIns="92522" bIns="46260" anchor="b"/>
          <a:lstStyle/>
          <a:p>
            <a:pPr algn="r">
              <a:spcBef>
                <a:spcPct val="20000"/>
              </a:spcBef>
              <a:buFont typeface="Wingdings 3" pitchFamily="18" charset="2"/>
              <a:buChar char="Ö"/>
            </a:pPr>
            <a:fld id="{E6C0A186-2CC7-4A86-89FF-89F7A82F2A2D}" type="slidenum">
              <a:rPr lang="en-US" sz="1000" b="1">
                <a:solidFill>
                  <a:srgbClr val="0070C0"/>
                </a:solidFill>
                <a:cs typeface="Arial" charset="0"/>
              </a:rPr>
              <a:pPr algn="r">
                <a:spcBef>
                  <a:spcPct val="20000"/>
                </a:spcBef>
                <a:buFont typeface="Wingdings 3" pitchFamily="18" charset="2"/>
                <a:buChar char="Ö"/>
              </a:pPr>
              <a:t>15</a:t>
            </a:fld>
            <a:endParaRPr lang="en-US" sz="1000" b="1">
              <a:solidFill>
                <a:srgbClr val="0070C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15F1C-A507-43FB-9740-CC46C90D9E1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30514-0CD8-496A-8829-281F85A4F81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6758B-2FB3-4400-AD4F-677A3AB9085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IATA Global Media Day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CCA1F-F194-4211-ABBD-C0A8F7002A0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B3E2A-DAAA-4289-8648-FBBFBC6791D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29B50-02ED-4F3C-ACFC-236E52EFCDA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E2CF7-BD9C-46C1-BDC3-C522FD6F0398}" type="slidenum">
              <a:rPr lang="en-US" smtClean="0">
                <a:solidFill>
                  <a:schemeClr val="tx1"/>
                </a:solidFill>
                <a:latin typeface="Times New Roman" pitchFamily="18" charset="0"/>
              </a:rPr>
              <a:pPr/>
              <a:t>2</a:t>
            </a:fld>
            <a:endParaRPr lang="en-US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9638"/>
            <a:ext cx="4978400" cy="4467225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320C0-64F3-48D1-9C0E-B621355352A8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1064A-DC85-491A-AF80-8080DC0D812E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48100" y="943768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3" tIns="47783" rIns="95563" bIns="47783" anchor="b"/>
          <a:lstStyle/>
          <a:p>
            <a:pPr algn="r" defTabSz="954088">
              <a:spcBef>
                <a:spcPct val="20000"/>
              </a:spcBef>
              <a:buFont typeface="Wingdings 3" pitchFamily="18" charset="2"/>
              <a:buChar char="Ö"/>
              <a:defRPr/>
            </a:pPr>
            <a:fld id="{66880146-A79C-4951-80FD-C48FFDAEB90E}" type="slidenum">
              <a:rPr lang="en-US" sz="14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pPr algn="r" defTabSz="954088">
                <a:spcBef>
                  <a:spcPct val="20000"/>
                </a:spcBef>
                <a:buFont typeface="Wingdings 3" pitchFamily="18" charset="2"/>
                <a:buChar char="Ö"/>
                <a:defRPr/>
              </a:pPr>
              <a:t>6</a:t>
            </a:fld>
            <a:endParaRPr lang="en-US" sz="14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7713"/>
            <a:ext cx="4959350" cy="37211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4750" cy="4467225"/>
          </a:xfrm>
          <a:ln/>
        </p:spPr>
        <p:txBody>
          <a:bodyPr lIns="95563" tIns="47783" rIns="95563" bIns="47783"/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SPEAKING NOTES </a:t>
            </a:r>
            <a:br>
              <a:rPr lang="en-GB" dirty="0" smtClean="0"/>
            </a:br>
            <a:endParaRPr lang="en-GB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IATA’s Business Intelligence Services (BIS) provide an un-matched portfolio of tools for airlines and the supply </a:t>
            </a:r>
            <a:r>
              <a:rPr lang="en-GB" dirty="0" err="1" smtClean="0"/>
              <a:t>chaing</a:t>
            </a:r>
            <a:r>
              <a:rPr lang="en-GB" dirty="0" smtClean="0"/>
              <a:t>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IATA Consulting delivers efficient solutions that promote sustainable growth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IATA’s data and corporate publishing helps airlines with regulatory compliance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Strategic Partnerships offer the aviation supply chain a stake in shaping the industry’s future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IATA provides the means fro all aviation stakeholders to come together in high quality conferences, symposiums and meetings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84C97-A6F2-44F2-AA42-515E2BFB925C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48100" y="943768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63" tIns="47783" rIns="95563" bIns="47783" anchor="b"/>
          <a:lstStyle/>
          <a:p>
            <a:pPr algn="r" defTabSz="954088">
              <a:spcBef>
                <a:spcPct val="20000"/>
              </a:spcBef>
              <a:buFont typeface="Wingdings 3" pitchFamily="18" charset="2"/>
              <a:buChar char="Ö"/>
              <a:defRPr/>
            </a:pPr>
            <a:fld id="{A0EF3FD0-7EFC-42A0-A786-1A04170449B6}" type="slidenum">
              <a:rPr lang="en-US" sz="14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pPr algn="r" defTabSz="954088">
                <a:spcBef>
                  <a:spcPct val="20000"/>
                </a:spcBef>
                <a:buFont typeface="Wingdings 3" pitchFamily="18" charset="2"/>
                <a:buChar char="Ö"/>
                <a:defRPr/>
              </a:pPr>
              <a:t>7</a:t>
            </a:fld>
            <a:endParaRPr lang="en-US" sz="14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7713"/>
            <a:ext cx="4959350" cy="37211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4750" cy="4467225"/>
          </a:xfrm>
          <a:ln/>
        </p:spPr>
        <p:txBody>
          <a:bodyPr lIns="95563" tIns="47783" rIns="95563" bIns="47783"/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SPEAKING NOTES </a:t>
            </a:r>
            <a:br>
              <a:rPr lang="en-GB" dirty="0" smtClean="0"/>
            </a:br>
            <a:endParaRPr lang="en-GB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IATA’s Business Intelligence Services (BIS) provide an un-matched portfolio of tools for airlines and the supply </a:t>
            </a:r>
            <a:r>
              <a:rPr lang="en-GB" dirty="0" err="1" smtClean="0"/>
              <a:t>chaing</a:t>
            </a:r>
            <a:r>
              <a:rPr lang="en-GB" dirty="0" smtClean="0"/>
              <a:t>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IATA Consulting delivers efficient solutions that promote sustainable growth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IATA’s data and corporate publishing helps airlines with regulatory compliance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Strategic Partnerships offer the aviation supply chain a stake in shaping the industry’s future 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GB" dirty="0" smtClean="0"/>
              <a:t>IATA provides the means fro all aviation stakeholders to come together in high quality conferences, symposiums and meetings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C8178-CFE7-4334-A4BF-1E5DD7CE84C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8864B-1A85-40A6-A7EF-97E0B16C3AF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20C2F-4F20-4799-AF25-E946C6AC3F0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7CDE6-7295-472D-BE70-2FF5A5B241E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48338" y="1412875"/>
            <a:ext cx="1687512" cy="460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12875"/>
            <a:ext cx="4910138" cy="460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12875"/>
            <a:ext cx="6750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65400"/>
            <a:ext cx="3298825" cy="345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37025" y="2565400"/>
            <a:ext cx="3298825" cy="3455988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12875"/>
            <a:ext cx="6750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565400"/>
            <a:ext cx="6750050" cy="3455988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12875"/>
            <a:ext cx="6750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65400"/>
            <a:ext cx="3298825" cy="345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025" y="2565400"/>
            <a:ext cx="3298825" cy="345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412875"/>
            <a:ext cx="6750050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9388" y="6597650"/>
            <a:ext cx="1655762" cy="1444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levelhwd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cCauslanR\My Documents\Local\AGM2004\Running\working\version3\basic_item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613" y="1219200"/>
            <a:ext cx="8840787" cy="114300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613" y="4876800"/>
            <a:ext cx="8840787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Wingdings 3" pitchFamily="18" charset="2"/>
              <a:buChar char="Ö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Wingdings 3" pitchFamily="18" charset="2"/>
              <a:buChar char="Ö"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Font typeface="Wingdings 3" pitchFamily="18" charset="2"/>
              <a:buChar char="Ö"/>
              <a:defRPr/>
            </a:lvl1pPr>
          </a:lstStyle>
          <a:p>
            <a:pPr>
              <a:defRPr/>
            </a:pPr>
            <a:fld id="{D575F454-E428-49F0-9557-29C8AA22C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65400"/>
            <a:ext cx="3298825" cy="345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025" y="2565400"/>
            <a:ext cx="3298825" cy="345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12875"/>
            <a:ext cx="6750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65400"/>
            <a:ext cx="67500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pic>
        <p:nvPicPr>
          <p:cNvPr id="1028" name="Picture 7" descr="bando1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11113" y="6477000"/>
            <a:ext cx="914400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fr-FR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0650" y="6438900"/>
            <a:ext cx="902335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0800" bIns="10800" anchor="b"/>
          <a:lstStyle/>
          <a:p>
            <a:pPr>
              <a:defRPr/>
            </a:pPr>
            <a:r>
              <a:rPr lang="en-GB" sz="1200" b="1" dirty="0">
                <a:solidFill>
                  <a:schemeClr val="bg2"/>
                </a:solidFill>
              </a:rPr>
              <a:t>Simplifying the Business                         	                </a:t>
            </a:r>
            <a:fld id="{B19E0419-ACAA-4CCC-9E52-5F5A6CFD3382}" type="slidenum">
              <a:rPr lang="en-GB" sz="1200" b="1">
                <a:solidFill>
                  <a:schemeClr val="bg2"/>
                </a:solidFill>
              </a:rPr>
              <a:pPr>
                <a:defRPr/>
              </a:pPr>
              <a:t>‹#›</a:t>
            </a:fld>
            <a:r>
              <a:rPr lang="en-GB" sz="1200" b="1" dirty="0">
                <a:solidFill>
                  <a:schemeClr val="bg2"/>
                </a:solidFill>
              </a:rPr>
              <a:t>                                                       </a:t>
            </a:r>
            <a:r>
              <a:rPr lang="en-GB" sz="1200" b="1" dirty="0">
                <a:solidFill>
                  <a:schemeClr val="bg2"/>
                </a:solidFill>
                <a:latin typeface="Symbol" pitchFamily="18" charset="2"/>
              </a:rPr>
              <a:t>Ó  </a:t>
            </a:r>
            <a:r>
              <a:rPr lang="en-GB" sz="1200" b="1" dirty="0">
                <a:solidFill>
                  <a:schemeClr val="bg2"/>
                </a:solidFill>
                <a:cs typeface="Arial" charset="0"/>
              </a:rPr>
              <a:t>COPYRIGHT </a:t>
            </a:r>
            <a:r>
              <a:rPr lang="en-GB" sz="1200" b="1">
                <a:solidFill>
                  <a:schemeClr val="bg2"/>
                </a:solidFill>
                <a:cs typeface="Arial" charset="0"/>
              </a:rPr>
              <a:t>IATA 2012</a:t>
            </a:r>
            <a:endParaRPr lang="en-GB" sz="1200" b="1" dirty="0">
              <a:solidFill>
                <a:schemeClr val="bg2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  <p:sldLayoutId id="2147483654" r:id="rId14"/>
    <p:sldLayoutId id="2147483653" r:id="rId15"/>
    <p:sldLayoutId id="2147483668" r:id="rId16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6DB00"/>
        </a:buClr>
        <a:buFont typeface="Wingdings 3" pitchFamily="18" charset="2"/>
        <a:buChar char="Ö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6DB00"/>
        </a:buClr>
        <a:buFont typeface="Wingdings 3" pitchFamily="18" charset="2"/>
        <a:buChar char="Ö"/>
        <a:defRPr sz="16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6DB00"/>
        </a:buClr>
        <a:buFont typeface="Wingdings 3" pitchFamily="18" charset="2"/>
        <a:buChar char="Ö"/>
        <a:defRPr sz="12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6DB00"/>
        </a:buClr>
        <a:buFont typeface="Wingdings 3" pitchFamily="18" charset="2"/>
        <a:buChar char="Ö"/>
        <a:defRPr sz="12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B2B5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B2B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B2B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B2B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B2B5C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shoppingshropshire.com/images/dinosaurs_wonderland_telford_.jp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End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270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81000" y="1773238"/>
            <a:ext cx="8439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Font typeface="Wingdings 3" pitchFamily="18" charset="2"/>
              <a:buChar char="Ö"/>
            </a:pPr>
            <a:endParaRPr lang="ru-RU" sz="6000">
              <a:solidFill>
                <a:schemeClr val="bg1"/>
              </a:solidFill>
              <a:latin typeface="AkzidenzGroteskBQ-Cnd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73038" y="4365625"/>
            <a:ext cx="663098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/>
              <a:t>2</a:t>
            </a:r>
            <a:r>
              <a:rPr lang="ru-RU" sz="2000"/>
              <a:t>,</a:t>
            </a:r>
            <a:r>
              <a:rPr lang="en-US" sz="2000"/>
              <a:t>8 </a:t>
            </a:r>
            <a:r>
              <a:rPr lang="ru-RU" sz="2000"/>
              <a:t>млрд пассажиров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/>
              <a:t>57 </a:t>
            </a:r>
            <a:r>
              <a:rPr lang="ru-RU" sz="2000"/>
              <a:t>млн рабочих мест</a:t>
            </a:r>
            <a:endParaRPr lang="en-US" sz="200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/>
              <a:t>2</a:t>
            </a:r>
            <a:r>
              <a:rPr lang="ru-RU" sz="2000"/>
              <a:t>,</a:t>
            </a:r>
            <a:r>
              <a:rPr lang="en-US" sz="2000"/>
              <a:t>2 </a:t>
            </a:r>
            <a:r>
              <a:rPr lang="ru-RU" sz="2000"/>
              <a:t>трлн долларов США (</a:t>
            </a:r>
            <a:r>
              <a:rPr lang="ru-RU" altLang="ja-JP" sz="2000">
                <a:ea typeface="ＭＳ Ｐゴシック"/>
                <a:cs typeface="ＭＳ Ｐゴシック"/>
              </a:rPr>
              <a:t>3,5% ВВП)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altLang="ja-JP" sz="2000">
                <a:ea typeface="ＭＳ Ｐゴシック"/>
                <a:cs typeface="ＭＳ Ｐゴシック"/>
              </a:rPr>
              <a:t>51% международных туристов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altLang="ja-JP" sz="2000">
                <a:ea typeface="ＭＳ Ｐゴシック"/>
                <a:cs typeface="ＭＳ Ｐゴシック"/>
              </a:rPr>
              <a:t>35% торговых грузов</a:t>
            </a:r>
            <a:r>
              <a:rPr lang="en-US" altLang="ja-JP" sz="2000">
                <a:ea typeface="ＭＳ Ｐゴシック"/>
                <a:cs typeface="ＭＳ Ｐゴシック"/>
              </a:rPr>
              <a:t> (</a:t>
            </a:r>
            <a:r>
              <a:rPr lang="ru-RU" altLang="ja-JP" sz="2000">
                <a:ea typeface="ＭＳ Ｐゴシック"/>
                <a:cs typeface="ＭＳ Ｐゴシック"/>
              </a:rPr>
              <a:t>в стоимостном выражении</a:t>
            </a:r>
            <a:r>
              <a:rPr lang="en-US" altLang="ja-JP" sz="2000">
                <a:ea typeface="ＭＳ Ｐゴシック"/>
                <a:cs typeface="ＭＳ Ｐゴシック"/>
              </a:rPr>
              <a:t>)</a:t>
            </a:r>
            <a:endParaRPr lang="en-US" sz="2000"/>
          </a:p>
        </p:txBody>
      </p:sp>
      <p:sp>
        <p:nvSpPr>
          <p:cNvPr id="20484" name="Title 1"/>
          <p:cNvSpPr txBox="1">
            <a:spLocks/>
          </p:cNvSpPr>
          <p:nvPr/>
        </p:nvSpPr>
        <p:spPr bwMode="auto">
          <a:xfrm>
            <a:off x="100013" y="2397125"/>
            <a:ext cx="4465637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3200">
                <a:solidFill>
                  <a:srgbClr val="003366"/>
                </a:solidFill>
              </a:rPr>
              <a:t>Вклад авиации в мировую экономику</a:t>
            </a:r>
            <a:endParaRPr lang="en-US" sz="3200">
              <a:solidFill>
                <a:srgbClr val="0033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797425"/>
            <a:ext cx="3059112" cy="2368550"/>
          </a:xfrm>
          <a:prstGeom prst="rect">
            <a:avLst/>
          </a:prstGeom>
          <a:noFill/>
          <a:ln>
            <a:noFill/>
          </a:ln>
          <a:effectLst>
            <a:outerShdw blurRad="104775" dist="12700" dir="2700000" sx="100999" sy="100999" algn="tl" rotWithShape="0">
              <a:srgbClr val="808080">
                <a:alpha val="21999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557338"/>
            <a:ext cx="8229600" cy="641350"/>
          </a:xfrm>
        </p:spPr>
        <p:txBody>
          <a:bodyPr/>
          <a:lstStyle/>
          <a:p>
            <a:r>
              <a:rPr lang="ru-RU" sz="3400" smtClean="0"/>
              <a:t>Основные положения </a:t>
            </a:r>
            <a:r>
              <a:rPr lang="en-US" sz="3400" i="1" smtClean="0"/>
              <a:t>NDC 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50825" y="2565400"/>
            <a:ext cx="88931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DB00"/>
              </a:buClr>
              <a:buFont typeface="Wingdings 3" pitchFamily="18" charset="2"/>
              <a:buChar char="Ö"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DB00"/>
              </a:buClr>
              <a:buFont typeface="Wingdings 3" pitchFamily="18" charset="2"/>
              <a:buChar char="Ö"/>
              <a:defRPr sz="16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DB00"/>
              </a:buClr>
              <a:buFont typeface="Wingdings 3" pitchFamily="18" charset="2"/>
              <a:buChar char="Ö"/>
              <a:defRPr sz="12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DB00"/>
              </a:buClr>
              <a:buFont typeface="Wingdings 3" pitchFamily="18" charset="2"/>
              <a:buChar char="Ö"/>
              <a:defRPr sz="12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2400" dirty="0" smtClean="0"/>
              <a:t>Что говорят авиакомпании-члены ИАТА</a:t>
            </a:r>
            <a:r>
              <a:rPr lang="en-CA" sz="2400" dirty="0" smtClean="0"/>
              <a:t>:</a:t>
            </a:r>
          </a:p>
          <a:p>
            <a:pPr marL="0" indent="0">
              <a:buFont typeface="Wingdings 3" pitchFamily="18" charset="2"/>
              <a:buNone/>
              <a:defRPr/>
            </a:pPr>
            <a:endParaRPr lang="en-CA" sz="800" dirty="0" smtClean="0"/>
          </a:p>
          <a:p>
            <a:pPr lvl="1">
              <a:spcAft>
                <a:spcPts val="60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Необходима дифференциация на основе иннноваций и персонализации</a:t>
            </a:r>
            <a:endParaRPr lang="en-CA" sz="1800" dirty="0" smtClean="0">
              <a:solidFill>
                <a:srgbClr val="002060"/>
              </a:solidFill>
            </a:endParaRPr>
          </a:p>
          <a:p>
            <a:pPr lvl="1">
              <a:spcAft>
                <a:spcPts val="60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Необходима способность продавать что они хотят, кому хотят, используя все каналы продажи</a:t>
            </a:r>
            <a:endParaRPr lang="en-CA" sz="1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dirty="0" smtClean="0"/>
              <a:t>Что </a:t>
            </a:r>
            <a:r>
              <a:rPr lang="ru-RU" sz="2400" dirty="0"/>
              <a:t>собирается ИАТА делать по </a:t>
            </a:r>
            <a:r>
              <a:rPr lang="ru-RU" sz="2400" dirty="0" smtClean="0"/>
              <a:t>этому поводу:</a:t>
            </a:r>
            <a:endParaRPr lang="en-CA" sz="2400" dirty="0" smtClean="0"/>
          </a:p>
          <a:p>
            <a:pPr lvl="1">
              <a:spcAft>
                <a:spcPts val="600"/>
              </a:spcAft>
              <a:defRPr/>
            </a:pPr>
            <a:r>
              <a:rPr lang="ru-RU" sz="1800" dirty="0" smtClean="0"/>
              <a:t>Установить стандарты отрасли </a:t>
            </a:r>
            <a:r>
              <a:rPr lang="ru-RU" sz="1800" dirty="0"/>
              <a:t>для предоставления </a:t>
            </a:r>
            <a:r>
              <a:rPr lang="ru-RU" sz="1800" dirty="0" smtClean="0"/>
              <a:t>авиакомпаням новых возможностей для продажи перевозок</a:t>
            </a:r>
            <a:endParaRPr lang="en-CA" sz="1800" dirty="0" smtClean="0"/>
          </a:p>
          <a:p>
            <a:pPr lvl="1">
              <a:spcAft>
                <a:spcPts val="600"/>
              </a:spcAft>
              <a:defRPr/>
            </a:pPr>
            <a:r>
              <a:rPr lang="ru-RU" sz="1800" dirty="0" smtClean="0"/>
              <a:t>Новые стандарты нацелены на стимулирование конкуренции, развитие инноваций и обеспечение более широкого выбора для потребителя</a:t>
            </a:r>
            <a:endParaRPr lang="en-CA" sz="1800" dirty="0" smtClean="0"/>
          </a:p>
          <a:p>
            <a:pPr marL="0" indent="0">
              <a:buFont typeface="Wingdings 3" pitchFamily="18" charset="2"/>
              <a:buNone/>
              <a:defRPr/>
            </a:pPr>
            <a:endParaRPr lang="en-CA" sz="2000" dirty="0" smtClean="0"/>
          </a:p>
          <a:p>
            <a:pPr>
              <a:lnSpc>
                <a:spcPct val="150000"/>
              </a:lnSpc>
              <a:defRPr/>
            </a:pPr>
            <a:endParaRPr lang="en-CA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395288" y="1412875"/>
            <a:ext cx="8569325" cy="1143000"/>
          </a:xfrm>
        </p:spPr>
        <p:txBody>
          <a:bodyPr/>
          <a:lstStyle/>
          <a:p>
            <a:r>
              <a:rPr lang="ru-RU" smtClean="0"/>
              <a:t>Взаимодействие с заинтересованными сторонами</a:t>
            </a:r>
            <a:endParaRPr lang="en-US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23850" y="2565400"/>
            <a:ext cx="8448675" cy="3816350"/>
          </a:xfrm>
        </p:spPr>
        <p:txBody>
          <a:bodyPr/>
          <a:lstStyle/>
          <a:p>
            <a:r>
              <a:rPr lang="en-US" sz="1600" i="1" smtClean="0"/>
              <a:t>NDC</a:t>
            </a:r>
            <a:r>
              <a:rPr lang="en-US" sz="1600" smtClean="0"/>
              <a:t> – </a:t>
            </a:r>
            <a:r>
              <a:rPr lang="ru-RU" sz="1600" smtClean="0"/>
              <a:t>сбалансированный подход и сотрудничество всей цепочки участников процесса</a:t>
            </a:r>
            <a:endParaRPr lang="en-US" sz="1600" smtClean="0"/>
          </a:p>
          <a:p>
            <a:r>
              <a:rPr lang="ru-RU" sz="1600" smtClean="0"/>
              <a:t>Взаимодействие с заинтересованными сторонами </a:t>
            </a:r>
            <a:r>
              <a:rPr lang="en-US" sz="1600" smtClean="0"/>
              <a:t>– </a:t>
            </a:r>
            <a:r>
              <a:rPr lang="ru-RU" sz="1600" smtClean="0"/>
              <a:t>аналогичный образ мыслей</a:t>
            </a:r>
            <a:r>
              <a:rPr lang="en-US" sz="1600" smtClean="0"/>
              <a:t>, </a:t>
            </a:r>
            <a:r>
              <a:rPr lang="ru-RU" sz="1600" smtClean="0"/>
              <a:t>полная открытость и прозрачность</a:t>
            </a:r>
            <a:r>
              <a:rPr lang="en-US" sz="1600" smtClean="0"/>
              <a:t> </a:t>
            </a:r>
          </a:p>
          <a:p>
            <a:r>
              <a:rPr lang="ru-RU" sz="1600" smtClean="0"/>
              <a:t>Вовлечь всех игроков</a:t>
            </a:r>
            <a:endParaRPr lang="en-US" sz="1600" smtClean="0"/>
          </a:p>
          <a:p>
            <a:pPr lvl="2"/>
            <a:r>
              <a:rPr lang="ru-RU" sz="1400" smtClean="0"/>
              <a:t>Авиакомпании</a:t>
            </a:r>
            <a:r>
              <a:rPr lang="en-US" sz="1400" smtClean="0"/>
              <a:t> (</a:t>
            </a:r>
            <a:r>
              <a:rPr lang="ru-RU" sz="1400" smtClean="0"/>
              <a:t>члены ИАТА и другие)</a:t>
            </a:r>
            <a:endParaRPr lang="en-US" sz="1400" smtClean="0"/>
          </a:p>
          <a:p>
            <a:pPr lvl="2"/>
            <a:r>
              <a:rPr lang="ru-RU" sz="1400" smtClean="0"/>
              <a:t>Поставщики систем </a:t>
            </a:r>
            <a:r>
              <a:rPr lang="en-US" sz="1400" smtClean="0"/>
              <a:t>– </a:t>
            </a:r>
            <a:r>
              <a:rPr lang="en-US" sz="1400" i="1" smtClean="0"/>
              <a:t>GDSs</a:t>
            </a:r>
            <a:r>
              <a:rPr lang="en-US" sz="1400" smtClean="0"/>
              <a:t> </a:t>
            </a:r>
            <a:r>
              <a:rPr lang="ru-RU" sz="1400" smtClean="0"/>
              <a:t>и другие поставщики</a:t>
            </a:r>
            <a:endParaRPr lang="en-US" sz="1400" smtClean="0"/>
          </a:p>
          <a:p>
            <a:pPr lvl="2"/>
            <a:r>
              <a:rPr lang="ru-RU" sz="1400" smtClean="0"/>
              <a:t>Другие партнеры</a:t>
            </a:r>
            <a:r>
              <a:rPr lang="en-US" sz="1400" smtClean="0"/>
              <a:t> – </a:t>
            </a:r>
            <a:r>
              <a:rPr lang="en-US" sz="1400" i="1" smtClean="0"/>
              <a:t>ATPCO, ARC</a:t>
            </a:r>
            <a:r>
              <a:rPr lang="en-US" sz="1400" smtClean="0"/>
              <a:t>, </a:t>
            </a:r>
            <a:r>
              <a:rPr lang="ru-RU" sz="1400" smtClean="0"/>
              <a:t>и т.д.</a:t>
            </a:r>
            <a:endParaRPr lang="en-US" sz="1400" smtClean="0"/>
          </a:p>
          <a:p>
            <a:pPr lvl="2"/>
            <a:r>
              <a:rPr lang="ru-RU" sz="1400" smtClean="0"/>
              <a:t>Турагентства</a:t>
            </a:r>
            <a:r>
              <a:rPr lang="en-US" sz="1400" smtClean="0"/>
              <a:t> – </a:t>
            </a:r>
            <a:r>
              <a:rPr lang="ru-RU" sz="1400" smtClean="0"/>
              <a:t>включая </a:t>
            </a:r>
            <a:r>
              <a:rPr lang="en-US" sz="1400" i="1" smtClean="0"/>
              <a:t>TMC</a:t>
            </a:r>
            <a:r>
              <a:rPr lang="en-US" sz="1400" smtClean="0"/>
              <a:t> </a:t>
            </a:r>
            <a:r>
              <a:rPr lang="ru-RU" sz="1400" smtClean="0"/>
              <a:t>и онлайн-агентства</a:t>
            </a:r>
            <a:endParaRPr lang="en-US" sz="1400" smtClean="0"/>
          </a:p>
          <a:p>
            <a:r>
              <a:rPr lang="ru-RU" sz="1600" smtClean="0"/>
              <a:t>Вовлечь на всех уровнях</a:t>
            </a:r>
            <a:endParaRPr lang="en-US" sz="1600" smtClean="0"/>
          </a:p>
          <a:p>
            <a:pPr lvl="2"/>
            <a:r>
              <a:rPr lang="ru-RU" sz="1400" smtClean="0"/>
              <a:t>Совет управляющих ИАТА</a:t>
            </a:r>
            <a:r>
              <a:rPr lang="en-US" sz="1400" smtClean="0"/>
              <a:t> -  </a:t>
            </a:r>
            <a:r>
              <a:rPr lang="en-US" sz="1400" i="1" smtClean="0"/>
              <a:t>BG (Board of Governors)</a:t>
            </a:r>
          </a:p>
          <a:p>
            <a:pPr lvl="2"/>
            <a:r>
              <a:rPr lang="ru-RU" sz="1400" smtClean="0"/>
              <a:t>Рабочая группа по продаже пассажирских перевозок  - </a:t>
            </a:r>
            <a:r>
              <a:rPr lang="en-US" sz="1400" i="1" smtClean="0"/>
              <a:t>PDG</a:t>
            </a:r>
            <a:r>
              <a:rPr lang="ru-RU" sz="1400" i="1" smtClean="0"/>
              <a:t> (</a:t>
            </a:r>
            <a:r>
              <a:rPr lang="en-GB" sz="1400" i="1" smtClean="0"/>
              <a:t>Passenger Distribution Group</a:t>
            </a:r>
            <a:r>
              <a:rPr lang="ru-RU" sz="1400" i="1" smtClean="0"/>
              <a:t>)</a:t>
            </a:r>
            <a:r>
              <a:rPr lang="en-GB" sz="1400" i="1" smtClean="0"/>
              <a:t> </a:t>
            </a:r>
            <a:endParaRPr lang="en-US" sz="1400" i="1" smtClean="0"/>
          </a:p>
          <a:p>
            <a:pPr lvl="2"/>
            <a:r>
              <a:rPr lang="ru-RU" sz="1400" smtClean="0"/>
              <a:t>Рабочая группа по обмену данными о продаже </a:t>
            </a:r>
            <a:r>
              <a:rPr lang="en-GB" sz="1400" smtClean="0"/>
              <a:t> -  </a:t>
            </a:r>
            <a:r>
              <a:rPr lang="en-GB" sz="1400" i="1" smtClean="0"/>
              <a:t>DDXWG (</a:t>
            </a:r>
            <a:r>
              <a:rPr lang="en-US" sz="1400" i="1" smtClean="0"/>
              <a:t>Distribution Data Exchange </a:t>
            </a:r>
            <a:r>
              <a:rPr lang="en-GB" sz="1400" i="1" smtClean="0"/>
              <a:t>Working </a:t>
            </a:r>
            <a:r>
              <a:rPr lang="en-US" sz="1400" i="1" smtClean="0"/>
              <a:t>Group)</a:t>
            </a:r>
            <a:endParaRPr lang="en-US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itle 1"/>
          <p:cNvSpPr>
            <a:spLocks noGrp="1"/>
          </p:cNvSpPr>
          <p:nvPr>
            <p:ph type="title" idx="4294967295"/>
          </p:nvPr>
        </p:nvSpPr>
        <p:spPr>
          <a:xfrm>
            <a:off x="250825" y="1412875"/>
            <a:ext cx="8664575" cy="647700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3400" kern="1200" dirty="0" smtClean="0">
                <a:ea typeface="+mn-ea"/>
                <a:cs typeface="+mn-cs"/>
              </a:rPr>
              <a:t>Суть проблемы</a:t>
            </a:r>
            <a:r>
              <a:rPr lang="en-US" sz="3400" kern="1200" dirty="0">
                <a:ea typeface="+mn-ea"/>
                <a:cs typeface="+mn-cs"/>
              </a:rPr>
              <a:t> </a:t>
            </a:r>
            <a:r>
              <a:rPr lang="ru-RU" sz="3400" kern="1200" dirty="0" smtClean="0">
                <a:ea typeface="+mn-ea"/>
                <a:cs typeface="+mn-cs"/>
              </a:rPr>
              <a:t>традиционной схемы</a:t>
            </a:r>
            <a:endParaRPr lang="en-US" sz="3400" kern="1200" dirty="0">
              <a:ea typeface="+mn-ea"/>
              <a:cs typeface="+mn-cs"/>
            </a:endParaRPr>
          </a:p>
        </p:txBody>
      </p:sp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395288" y="2205038"/>
            <a:ext cx="8378825" cy="410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2000" b="1">
                <a:solidFill>
                  <a:srgbClr val="0075BD"/>
                </a:solidFill>
              </a:rPr>
              <a:t>Авиакомпания «выталкивает» данные</a:t>
            </a:r>
            <a:r>
              <a:rPr lang="en-US" sz="2000" b="1">
                <a:solidFill>
                  <a:srgbClr val="0075BD"/>
                </a:solidFill>
              </a:rPr>
              <a:t> </a:t>
            </a:r>
            <a:r>
              <a:rPr lang="ru-RU" sz="2000" b="1">
                <a:solidFill>
                  <a:srgbClr val="0075BD"/>
                </a:solidFill>
              </a:rPr>
              <a:t>- </a:t>
            </a:r>
            <a:r>
              <a:rPr lang="en-US" sz="2000" b="1" i="1">
                <a:solidFill>
                  <a:srgbClr val="0075BD"/>
                </a:solidFill>
              </a:rPr>
              <a:t>GDS</a:t>
            </a:r>
            <a:r>
              <a:rPr lang="en-US" sz="2000" b="1">
                <a:solidFill>
                  <a:srgbClr val="0075BD"/>
                </a:solidFill>
              </a:rPr>
              <a:t> </a:t>
            </a:r>
            <a:r>
              <a:rPr lang="ru-RU" sz="2000" b="1">
                <a:solidFill>
                  <a:srgbClr val="0075BD"/>
                </a:solidFill>
              </a:rPr>
              <a:t>формирует коммерческое предложение для клиента</a:t>
            </a:r>
            <a:endParaRPr lang="en-US" sz="2000" b="1">
              <a:solidFill>
                <a:srgbClr val="0075BD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rgbClr val="F6DB00"/>
              </a:buClr>
              <a:buFont typeface="Wingdings 3" pitchFamily="18" charset="2"/>
              <a:buChar char="Ö"/>
            </a:pPr>
            <a:endParaRPr lang="en-US" sz="2000">
              <a:solidFill>
                <a:srgbClr val="003366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rgbClr val="F6DB00"/>
              </a:buClr>
              <a:buFont typeface="Wingdings 3" pitchFamily="18" charset="2"/>
              <a:buChar char="Ö"/>
            </a:pPr>
            <a:endParaRPr lang="en-US" sz="2000">
              <a:solidFill>
                <a:srgbClr val="003366"/>
              </a:solidFill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2000">
                <a:solidFill>
                  <a:srgbClr val="003366"/>
                </a:solidFill>
              </a:rPr>
              <a:t>Метод </a:t>
            </a:r>
            <a:r>
              <a:rPr lang="en-GB" sz="2000">
                <a:solidFill>
                  <a:srgbClr val="003366"/>
                </a:solidFill>
              </a:rPr>
              <a:t>“</a:t>
            </a:r>
            <a:r>
              <a:rPr lang="ru-RU" sz="2000">
                <a:solidFill>
                  <a:srgbClr val="003366"/>
                </a:solidFill>
              </a:rPr>
              <a:t>выталкивания</a:t>
            </a:r>
            <a:r>
              <a:rPr lang="en-GB" sz="2000">
                <a:solidFill>
                  <a:srgbClr val="003366"/>
                </a:solidFill>
              </a:rPr>
              <a:t>”</a:t>
            </a:r>
            <a:r>
              <a:rPr lang="ru-RU" sz="2000">
                <a:solidFill>
                  <a:srgbClr val="003366"/>
                </a:solidFill>
              </a:rPr>
              <a:t> ограничивает </a:t>
            </a:r>
            <a:r>
              <a:rPr lang="ru-RU" sz="2000" b="1" i="1" u="sng">
                <a:solidFill>
                  <a:srgbClr val="003366"/>
                </a:solidFill>
              </a:rPr>
              <a:t>интерактивность</a:t>
            </a:r>
            <a:r>
              <a:rPr lang="ru-RU" sz="2000">
                <a:solidFill>
                  <a:srgbClr val="003366"/>
                </a:solidFill>
              </a:rPr>
              <a:t> отношений между авиакомпанией и пассажиром</a:t>
            </a:r>
            <a:endParaRPr lang="en-US" sz="2000">
              <a:solidFill>
                <a:srgbClr val="003366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2000">
                <a:solidFill>
                  <a:srgbClr val="003366"/>
                </a:solidFill>
              </a:rPr>
              <a:t>Ограничение продажи сопутствующих услуг,</a:t>
            </a:r>
            <a:r>
              <a:rPr lang="en-US" sz="2000">
                <a:solidFill>
                  <a:srgbClr val="003366"/>
                </a:solidFill>
              </a:rPr>
              <a:t> </a:t>
            </a:r>
            <a:r>
              <a:rPr lang="ru-RU" sz="2000">
                <a:solidFill>
                  <a:srgbClr val="003366"/>
                </a:solidFill>
              </a:rPr>
              <a:t>усложнение процесса управления доходами в режиме активной ценовой политики («</a:t>
            </a:r>
            <a:r>
              <a:rPr lang="en-US" sz="2000" i="1">
                <a:solidFill>
                  <a:srgbClr val="003366"/>
                </a:solidFill>
              </a:rPr>
              <a:t>dynamic pricing</a:t>
            </a:r>
            <a:r>
              <a:rPr lang="ru-RU" sz="2000">
                <a:solidFill>
                  <a:srgbClr val="003366"/>
                </a:solidFill>
              </a:rPr>
              <a:t>»)</a:t>
            </a:r>
            <a:r>
              <a:rPr lang="en-US" sz="2000">
                <a:solidFill>
                  <a:srgbClr val="003366"/>
                </a:solidFill>
              </a:rPr>
              <a:t> </a:t>
            </a:r>
            <a:r>
              <a:rPr lang="ru-RU" sz="2000">
                <a:solidFill>
                  <a:srgbClr val="003366"/>
                </a:solidFill>
              </a:rPr>
              <a:t>и увеличение объемов глубинного анализа данных</a:t>
            </a:r>
            <a:r>
              <a:rPr lang="en-US" sz="2000">
                <a:solidFill>
                  <a:srgbClr val="003366"/>
                </a:solidFill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2000">
                <a:solidFill>
                  <a:srgbClr val="003366"/>
                </a:solidFill>
              </a:rPr>
              <a:t>Новые технологии: гибкость,</a:t>
            </a:r>
            <a:r>
              <a:rPr lang="en-US" sz="2000">
                <a:solidFill>
                  <a:srgbClr val="003366"/>
                </a:solidFill>
              </a:rPr>
              <a:t> </a:t>
            </a:r>
            <a:r>
              <a:rPr lang="ru-RU" sz="2000">
                <a:solidFill>
                  <a:srgbClr val="003366"/>
                </a:solidFill>
              </a:rPr>
              <a:t>быстрота и эффективность затрат</a:t>
            </a:r>
            <a:endParaRPr lang="en-US" sz="2000">
              <a:solidFill>
                <a:srgbClr val="003366"/>
              </a:solidFill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3788" y="2886075"/>
            <a:ext cx="49593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6"/>
          <p:cNvSpPr txBox="1">
            <a:spLocks noChangeArrowheads="1"/>
          </p:cNvSpPr>
          <p:nvPr/>
        </p:nvSpPr>
        <p:spPr bwMode="auto">
          <a:xfrm>
            <a:off x="488950" y="1268413"/>
            <a:ext cx="82788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 3" pitchFamily="18" charset="2"/>
              <a:buNone/>
            </a:pPr>
            <a:r>
              <a:rPr lang="ru-RU" sz="3200">
                <a:solidFill>
                  <a:srgbClr val="003366"/>
                </a:solidFill>
              </a:rPr>
              <a:t>Итак...</a:t>
            </a:r>
            <a:r>
              <a:rPr lang="en-US" sz="3200">
                <a:solidFill>
                  <a:srgbClr val="003366"/>
                </a:solidFill>
              </a:rPr>
              <a:t> </a:t>
            </a:r>
            <a:r>
              <a:rPr lang="ru-RU" sz="3200">
                <a:solidFill>
                  <a:srgbClr val="003366"/>
                </a:solidFill>
              </a:rPr>
              <a:t>в чем задача </a:t>
            </a:r>
            <a:r>
              <a:rPr lang="en-US" sz="3200" i="1">
                <a:solidFill>
                  <a:srgbClr val="003366"/>
                </a:solidFill>
              </a:rPr>
              <a:t>NDC</a:t>
            </a:r>
            <a:r>
              <a:rPr lang="ru-RU" sz="3200">
                <a:solidFill>
                  <a:srgbClr val="003366"/>
                </a:solidFill>
              </a:rPr>
              <a:t>?</a:t>
            </a:r>
            <a:endParaRPr lang="en-US" sz="3200">
              <a:solidFill>
                <a:srgbClr val="00336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1916113"/>
            <a:ext cx="8183563" cy="4608512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Wingdings 3" pitchFamily="18" charset="2"/>
              <a:buNone/>
              <a:defRPr/>
            </a:pPr>
            <a:r>
              <a:rPr lang="ru-RU" sz="2000" b="1" dirty="0" smtClean="0">
                <a:solidFill>
                  <a:srgbClr val="0075BD"/>
                </a:solidFill>
              </a:rPr>
              <a:t>Распространить возможности уже существующих технологий продажи на сайтах авиакомпаний на каналы продажи </a:t>
            </a:r>
            <a:r>
              <a:rPr lang="ru-RU" sz="2000" b="1" i="1" u="sng" dirty="0" smtClean="0">
                <a:solidFill>
                  <a:srgbClr val="0075BD"/>
                </a:solidFill>
              </a:rPr>
              <a:t>через посредников</a:t>
            </a:r>
            <a:endParaRPr lang="en-CA" sz="2000" b="1" i="1" u="sng" dirty="0" smtClean="0">
              <a:solidFill>
                <a:srgbClr val="0075BD"/>
              </a:solidFill>
            </a:endParaRPr>
          </a:p>
          <a:p>
            <a:pPr>
              <a:defRPr/>
            </a:pPr>
            <a:r>
              <a:rPr lang="ru-RU" sz="1800" dirty="0" smtClean="0"/>
              <a:t>Два основных требования:</a:t>
            </a:r>
            <a:endParaRPr lang="en-CA" sz="1800" dirty="0" smtClean="0"/>
          </a:p>
          <a:p>
            <a:pPr lvl="1">
              <a:defRPr/>
            </a:pPr>
            <a:r>
              <a:rPr lang="ru-RU" u="sng" dirty="0" smtClean="0"/>
              <a:t>Стандартный</a:t>
            </a:r>
            <a:r>
              <a:rPr lang="ru-RU" dirty="0" smtClean="0"/>
              <a:t> способ подключения </a:t>
            </a:r>
            <a:r>
              <a:rPr lang="en-CA" dirty="0" smtClean="0"/>
              <a:t>(</a:t>
            </a:r>
            <a:r>
              <a:rPr lang="ru-RU" dirty="0" smtClean="0"/>
              <a:t>общий Программный интерфейс приложения - </a:t>
            </a:r>
            <a:r>
              <a:rPr lang="en-CA" i="1" dirty="0" smtClean="0"/>
              <a:t>API</a:t>
            </a:r>
            <a:r>
              <a:rPr lang="en-CA" dirty="0" smtClean="0"/>
              <a:t>)</a:t>
            </a:r>
          </a:p>
          <a:p>
            <a:pPr lvl="1">
              <a:defRPr/>
            </a:pPr>
            <a:r>
              <a:rPr lang="ru-RU" dirty="0" smtClean="0"/>
              <a:t>Индивидуализация продукта, персонализация предложения с помощью метода </a:t>
            </a:r>
            <a:r>
              <a:rPr lang="ru-RU" u="sng" dirty="0" smtClean="0"/>
              <a:t>идентифицированной покупки</a:t>
            </a:r>
            <a:endParaRPr lang="en-CA" u="sng" dirty="0" smtClean="0"/>
          </a:p>
          <a:p>
            <a:pPr lvl="1">
              <a:defRPr/>
            </a:pPr>
            <a:endParaRPr lang="en-CA" sz="1100" dirty="0"/>
          </a:p>
          <a:p>
            <a:pPr>
              <a:defRPr/>
            </a:pPr>
            <a:r>
              <a:rPr lang="ru-RU" sz="1800" dirty="0" smtClean="0"/>
              <a:t>Первоначальное внимание процессу покупки</a:t>
            </a:r>
            <a:endParaRPr lang="en-CA" sz="1800" dirty="0" smtClean="0"/>
          </a:p>
          <a:p>
            <a:pPr>
              <a:defRPr/>
            </a:pPr>
            <a:r>
              <a:rPr lang="ru-RU" sz="1800" dirty="0" smtClean="0"/>
              <a:t>В перспективе, авиакомпании будут иметь больше возможностей для интерактивного общения с источником запроса и для предоставления адресного коммерческого предложения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pPr>
              <a:defRPr/>
            </a:pPr>
            <a:r>
              <a:rPr lang="ru-RU" sz="1800" dirty="0"/>
              <a:t>Инновационный продукт / Дифференциация / Персонализация</a:t>
            </a:r>
          </a:p>
          <a:p>
            <a:pPr lvl="1">
              <a:defRPr/>
            </a:pP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 txBox="1">
            <a:spLocks noChangeArrowheads="1"/>
          </p:cNvSpPr>
          <p:nvPr/>
        </p:nvSpPr>
        <p:spPr bwMode="auto">
          <a:xfrm>
            <a:off x="398463" y="1916113"/>
            <a:ext cx="8497887" cy="4465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1700">
                <a:solidFill>
                  <a:srgbClr val="003366"/>
                </a:solidFill>
              </a:rPr>
              <a:t>Авиакомпании должны сами формировать свой продукт, владеть им, и иметь связь с клиентом через посредника, используя принципы </a:t>
            </a:r>
            <a:r>
              <a:rPr lang="ru-RU" sz="1700" u="sng">
                <a:solidFill>
                  <a:srgbClr val="003366"/>
                </a:solidFill>
              </a:rPr>
              <a:t>интерактивного</a:t>
            </a:r>
            <a:r>
              <a:rPr lang="ru-RU" sz="1700">
                <a:solidFill>
                  <a:srgbClr val="003366"/>
                </a:solidFill>
              </a:rPr>
              <a:t> взаимодействия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endParaRPr lang="en-US" sz="800">
              <a:solidFill>
                <a:srgbClr val="003366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1700">
                <a:solidFill>
                  <a:srgbClr val="003366"/>
                </a:solidFill>
              </a:rPr>
              <a:t>Современные методы обмена сообщениями, такие как </a:t>
            </a:r>
            <a:r>
              <a:rPr lang="en-US" sz="1700" i="1">
                <a:solidFill>
                  <a:srgbClr val="003366"/>
                </a:solidFill>
              </a:rPr>
              <a:t>XML</a:t>
            </a:r>
            <a:r>
              <a:rPr lang="ru-RU" sz="1700">
                <a:solidFill>
                  <a:srgbClr val="003366"/>
                </a:solidFill>
              </a:rPr>
              <a:t>-протоколы и интернет-протоколы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endParaRPr lang="en-US" sz="800">
              <a:solidFill>
                <a:srgbClr val="003366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1700">
                <a:solidFill>
                  <a:srgbClr val="003366"/>
                </a:solidFill>
              </a:rPr>
              <a:t>Исключить воздейстие ограничений по обратной совместимости с существующими системами обмена сообщениями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endParaRPr lang="en-US" sz="800">
              <a:solidFill>
                <a:srgbClr val="003366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1700">
                <a:solidFill>
                  <a:srgbClr val="003366"/>
                </a:solidFill>
              </a:rPr>
              <a:t>Стандарты призваны упростить процесс идентификации клиента, обеспечить возможность персонализованных предложений по всем каналам реализации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endParaRPr lang="en-US" sz="800">
              <a:solidFill>
                <a:srgbClr val="003366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1700">
                <a:solidFill>
                  <a:srgbClr val="003366"/>
                </a:solidFill>
              </a:rPr>
              <a:t>Новая модель должна быть восприимчивой к переменам и использовать принцип корзины покупок </a:t>
            </a:r>
            <a:r>
              <a:rPr lang="en-US" sz="1700">
                <a:solidFill>
                  <a:srgbClr val="003366"/>
                </a:solidFill>
              </a:rPr>
              <a:t>(</a:t>
            </a:r>
            <a:r>
              <a:rPr lang="ru-RU" sz="1700">
                <a:solidFill>
                  <a:srgbClr val="003366"/>
                </a:solidFill>
              </a:rPr>
              <a:t>добавлять и удалять продукты из заказа)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endParaRPr lang="en-US" sz="800">
              <a:solidFill>
                <a:srgbClr val="003366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1700">
                <a:solidFill>
                  <a:srgbClr val="003366"/>
                </a:solidFill>
              </a:rPr>
              <a:t>Способы отображения параметров продукта должны быть унифицированы для обеспечения возможности сравнения на сайтах</a:t>
            </a:r>
            <a:endParaRPr lang="en-US" sz="1700">
              <a:solidFill>
                <a:srgbClr val="003366"/>
              </a:solidFill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60363" y="1069975"/>
            <a:ext cx="83883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36000" rIns="72000" bIns="36000" anchor="ctr"/>
          <a:lstStyle/>
          <a:p>
            <a:pPr eaLnBrk="0" hangingPunct="0"/>
            <a:r>
              <a:rPr lang="ru-RU" sz="3200">
                <a:solidFill>
                  <a:srgbClr val="00467F"/>
                </a:solidFill>
              </a:rPr>
              <a:t>Основные принципы модели </a:t>
            </a:r>
            <a:r>
              <a:rPr lang="en-GB" sz="3200" i="1">
                <a:solidFill>
                  <a:srgbClr val="00467F"/>
                </a:solidFill>
              </a:rPr>
              <a:t>NDC</a:t>
            </a:r>
            <a:endParaRPr lang="en-US" sz="32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>
          <a:xfrm>
            <a:off x="323850" y="1330325"/>
            <a:ext cx="8531225" cy="649288"/>
          </a:xfrm>
        </p:spPr>
        <p:txBody>
          <a:bodyPr anchor="t"/>
          <a:lstStyle/>
          <a:p>
            <a:pPr eaLnBrk="1" hangingPunct="1">
              <a:spcAft>
                <a:spcPts val="1200"/>
              </a:spcAft>
              <a:tabLst>
                <a:tab pos="2951163" algn="l"/>
              </a:tabLst>
            </a:pPr>
            <a:r>
              <a:rPr lang="ru-RU" sz="2800" smtClean="0">
                <a:solidFill>
                  <a:srgbClr val="0A4279"/>
                </a:solidFill>
              </a:rPr>
              <a:t>Схема продажи перевозок нового поколения</a:t>
            </a:r>
            <a:endParaRPr lang="en-US" sz="2000" b="1" smtClean="0">
              <a:solidFill>
                <a:srgbClr val="0075BD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349500"/>
            <a:ext cx="72009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179388" y="1968500"/>
            <a:ext cx="882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 3" pitchFamily="18" charset="2"/>
              <a:buNone/>
            </a:pPr>
            <a:r>
              <a:rPr lang="ru-RU" b="1">
                <a:solidFill>
                  <a:srgbClr val="0075BD"/>
                </a:solidFill>
              </a:rPr>
              <a:t>Авиакомпания формирует  персонализованное предложение и владеет им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 txBox="1">
            <a:spLocks noChangeArrowheads="1"/>
          </p:cNvSpPr>
          <p:nvPr/>
        </p:nvSpPr>
        <p:spPr bwMode="auto">
          <a:xfrm>
            <a:off x="395288" y="2060575"/>
            <a:ext cx="8497887" cy="4321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None/>
            </a:pPr>
            <a:r>
              <a:rPr lang="ru-RU" sz="2000">
                <a:solidFill>
                  <a:srgbClr val="003366"/>
                </a:solidFill>
              </a:rPr>
              <a:t>Для пассажиров:</a:t>
            </a:r>
            <a:endParaRPr lang="en-US" sz="2000">
              <a:solidFill>
                <a:srgbClr val="003366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>
                <a:solidFill>
                  <a:srgbClr val="003366"/>
                </a:solidFill>
              </a:rPr>
              <a:t>повышение прозрачности – что именно они покупают</a:t>
            </a:r>
            <a:endParaRPr lang="en-US">
              <a:solidFill>
                <a:srgbClr val="003366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>
                <a:solidFill>
                  <a:srgbClr val="003366"/>
                </a:solidFill>
              </a:rPr>
              <a:t>облегчение доступа к продуктам и услугам</a:t>
            </a:r>
            <a:r>
              <a:rPr lang="en-US">
                <a:solidFill>
                  <a:srgbClr val="003366"/>
                </a:solidFill>
              </a:rPr>
              <a:t> </a:t>
            </a:r>
            <a:r>
              <a:rPr lang="ru-RU">
                <a:solidFill>
                  <a:srgbClr val="003366"/>
                </a:solidFill>
              </a:rPr>
              <a:t>авиакомпаний</a:t>
            </a:r>
            <a:endParaRPr lang="en-US">
              <a:solidFill>
                <a:srgbClr val="003366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>
                <a:solidFill>
                  <a:srgbClr val="003366"/>
                </a:solidFill>
              </a:rPr>
              <a:t>возможность сравнения предложений авиакомпаний по многим критериям – не только по цене</a:t>
            </a:r>
            <a:r>
              <a:rPr lang="en-US">
                <a:solidFill>
                  <a:srgbClr val="003366"/>
                </a:solidFill>
              </a:rPr>
              <a:t> 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>
                <a:solidFill>
                  <a:srgbClr val="003366"/>
                </a:solidFill>
              </a:rPr>
              <a:t>распознавание авиакомпаниями и персонализованные коммерческие предложения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endParaRPr lang="en-US" sz="800">
              <a:solidFill>
                <a:srgbClr val="003366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None/>
            </a:pPr>
            <a:r>
              <a:rPr lang="ru-RU" sz="2000"/>
              <a:t>Для авиакомпаний:</a:t>
            </a:r>
            <a:endParaRPr lang="en-US" sz="2000"/>
          </a:p>
          <a:p>
            <a:pPr marL="742950" lvl="1" indent="-28575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/>
              <a:t>способность продавать любой продукт по любому каналу</a:t>
            </a:r>
            <a:endParaRPr lang="en-US"/>
          </a:p>
          <a:p>
            <a:pPr marL="742950" lvl="1" indent="-28575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/>
              <a:t>эффективно использовать инвестиции в прямые каналы продажи и продвигать принципы розничной торговли по всем каналам</a:t>
            </a:r>
            <a:endParaRPr lang="en-US"/>
          </a:p>
          <a:p>
            <a:pPr marL="742950" lvl="1" indent="-28575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/>
              <a:t>способность распознавать и поощрять клиента,</a:t>
            </a:r>
            <a:r>
              <a:rPr lang="ru-RU">
                <a:solidFill>
                  <a:srgbClr val="003366"/>
                </a:solidFill>
              </a:rPr>
              <a:t> персонализовать коммерческие предложения</a:t>
            </a: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60363" y="1341438"/>
            <a:ext cx="83883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36000" rIns="72000" bIns="36000" anchor="ctr"/>
          <a:lstStyle/>
          <a:p>
            <a:pPr eaLnBrk="0" hangingPunct="0"/>
            <a:r>
              <a:rPr lang="ru-RU" sz="3200">
                <a:solidFill>
                  <a:srgbClr val="00467F"/>
                </a:solidFill>
              </a:rPr>
              <a:t>Преимущества </a:t>
            </a:r>
            <a:r>
              <a:rPr lang="en-US" sz="3200" i="1">
                <a:solidFill>
                  <a:srgbClr val="00467F"/>
                </a:solidFill>
              </a:rPr>
              <a:t>NDC </a:t>
            </a:r>
            <a:endParaRPr lang="en-US" sz="32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 txBox="1">
            <a:spLocks noChangeArrowheads="1"/>
          </p:cNvSpPr>
          <p:nvPr/>
        </p:nvSpPr>
        <p:spPr bwMode="auto">
          <a:xfrm>
            <a:off x="395288" y="2060575"/>
            <a:ext cx="8748712" cy="4321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2400"/>
              <a:t>Для турагентов:</a:t>
            </a:r>
            <a:endParaRPr lang="en-US" sz="2400"/>
          </a:p>
          <a:p>
            <a:pPr marL="742950" lvl="1" indent="-28575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2000"/>
              <a:t>Повышение качества обслуживания - последовательность в предложении продуктов и услуг независимо от канала</a:t>
            </a:r>
            <a:endParaRPr lang="en-US" sz="2000"/>
          </a:p>
          <a:p>
            <a:pPr marL="742950" lvl="1" indent="-28575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2000"/>
              <a:t>Облегчение доступа к продуктам (некоторые пока доступны только на прямых каналах), развитие потенциала для новых услуг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endParaRPr lang="en-US" sz="2000"/>
          </a:p>
          <a:p>
            <a:pPr marL="342900" indent="-34290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2400"/>
              <a:t>Для агрегаторов:</a:t>
            </a:r>
            <a:endParaRPr lang="en-US" sz="2400"/>
          </a:p>
          <a:p>
            <a:pPr marL="742950" lvl="1" indent="-28575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2000"/>
              <a:t>возможность демонстрировать более широкий выбор продуктов и услуг</a:t>
            </a:r>
            <a:endParaRPr lang="en-US" sz="2000"/>
          </a:p>
          <a:p>
            <a:pPr marL="742950" lvl="1" indent="-285750" eaLnBrk="0" hangingPunct="0">
              <a:spcBef>
                <a:spcPct val="20000"/>
              </a:spcBef>
              <a:buClr>
                <a:srgbClr val="F6DB00"/>
              </a:buClr>
              <a:buFont typeface="Wingdings 3" pitchFamily="18" charset="2"/>
              <a:buChar char="Ö"/>
            </a:pPr>
            <a:r>
              <a:rPr lang="ru-RU" sz="2000"/>
              <a:t>Стимулирование инноваций и предоставление большего выбора потребителю, раскрытие потенциала для нового бизнеса</a:t>
            </a:r>
            <a:endParaRPr lang="en-US" sz="200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60363" y="1341438"/>
            <a:ext cx="83883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36000" rIns="72000" bIns="36000" anchor="ctr"/>
          <a:lstStyle/>
          <a:p>
            <a:pPr eaLnBrk="0" hangingPunct="0"/>
            <a:r>
              <a:rPr lang="ru-RU" sz="3200">
                <a:solidFill>
                  <a:srgbClr val="00467F"/>
                </a:solidFill>
              </a:rPr>
              <a:t>Преимущества </a:t>
            </a:r>
            <a:r>
              <a:rPr lang="en-US" sz="3200" i="1">
                <a:solidFill>
                  <a:srgbClr val="00467F"/>
                </a:solidFill>
              </a:rPr>
              <a:t>NDC </a:t>
            </a:r>
            <a:endParaRPr lang="en-US" sz="32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73238"/>
            <a:ext cx="8664575" cy="769937"/>
          </a:xfrm>
        </p:spPr>
        <p:txBody>
          <a:bodyPr/>
          <a:lstStyle/>
          <a:p>
            <a:r>
              <a:rPr lang="ru-RU" sz="3200" smtClean="0"/>
              <a:t>Некоторые пояснения – о чем идет речь</a:t>
            </a: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5325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47650" y="2924175"/>
            <a:ext cx="8896350" cy="30257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smtClean="0"/>
              <a:t>не о том, как обойти </a:t>
            </a:r>
            <a:r>
              <a:rPr lang="en-US" sz="2400" i="1" smtClean="0"/>
              <a:t>GDS</a:t>
            </a:r>
            <a:r>
              <a:rPr lang="en-US" sz="2400" smtClean="0"/>
              <a:t>s</a:t>
            </a:r>
          </a:p>
          <a:p>
            <a:r>
              <a:rPr lang="ru-RU" sz="2400" smtClean="0"/>
              <a:t>не о том, чтобы перейти на работу с клиентом напрямую</a:t>
            </a:r>
            <a:endParaRPr lang="en-US" sz="2400" smtClean="0"/>
          </a:p>
          <a:p>
            <a:r>
              <a:rPr lang="ru-RU" sz="2400" smtClean="0"/>
              <a:t>не о том, чтобы скопировать концепцию «Прямого подключения»</a:t>
            </a:r>
            <a:r>
              <a:rPr lang="en-US" sz="2400" smtClean="0"/>
              <a:t> </a:t>
            </a:r>
            <a:r>
              <a:rPr lang="ru-RU" sz="2400" i="1" smtClean="0"/>
              <a:t>(</a:t>
            </a:r>
            <a:r>
              <a:rPr lang="en-US" sz="2400" i="1" smtClean="0"/>
              <a:t>Direct Connect</a:t>
            </a:r>
            <a:r>
              <a:rPr lang="ru-RU" sz="2400" i="1" smtClean="0"/>
              <a:t>), </a:t>
            </a:r>
            <a:r>
              <a:rPr lang="ru-RU" sz="2400" smtClean="0"/>
              <a:t>как это сделано в США</a:t>
            </a:r>
            <a:endParaRPr lang="en-US" sz="2400" smtClean="0"/>
          </a:p>
          <a:p>
            <a:pPr>
              <a:lnSpc>
                <a:spcPct val="150000"/>
              </a:lnSpc>
            </a:pPr>
            <a:r>
              <a:rPr lang="ru-RU" sz="2400" smtClean="0"/>
              <a:t>задействовать всех ключевых игроков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92"/>
          <p:cNvSpPr/>
          <p:nvPr/>
        </p:nvSpPr>
        <p:spPr>
          <a:xfrm>
            <a:off x="569913" y="2128838"/>
            <a:ext cx="7507287" cy="4021137"/>
          </a:xfrm>
          <a:custGeom>
            <a:avLst/>
            <a:gdLst>
              <a:gd name="connsiteX0" fmla="*/ 0 w 7507111"/>
              <a:gd name="connsiteY0" fmla="*/ 3409244 h 3426638"/>
              <a:gd name="connsiteX1" fmla="*/ 3296356 w 7507111"/>
              <a:gd name="connsiteY1" fmla="*/ 2912533 h 3426638"/>
              <a:gd name="connsiteX2" fmla="*/ 7507111 w 7507111"/>
              <a:gd name="connsiteY2" fmla="*/ 0 h 3426638"/>
              <a:gd name="connsiteX3" fmla="*/ 7507111 w 7507111"/>
              <a:gd name="connsiteY3" fmla="*/ 0 h 3426638"/>
              <a:gd name="connsiteX4" fmla="*/ 7507111 w 7507111"/>
              <a:gd name="connsiteY4" fmla="*/ 0 h 3426638"/>
              <a:gd name="connsiteX5" fmla="*/ 7461956 w 7507111"/>
              <a:gd name="connsiteY5" fmla="*/ 33866 h 342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7111" h="3426638">
                <a:moveTo>
                  <a:pt x="0" y="3409244"/>
                </a:moveTo>
                <a:cubicBezTo>
                  <a:pt x="1022585" y="3444992"/>
                  <a:pt x="2045171" y="3480740"/>
                  <a:pt x="3296356" y="2912533"/>
                </a:cubicBezTo>
                <a:cubicBezTo>
                  <a:pt x="4547541" y="2344326"/>
                  <a:pt x="7507111" y="0"/>
                  <a:pt x="7507111" y="0"/>
                </a:cubicBezTo>
                <a:lnTo>
                  <a:pt x="7507111" y="0"/>
                </a:lnTo>
                <a:lnTo>
                  <a:pt x="7507111" y="0"/>
                </a:lnTo>
                <a:lnTo>
                  <a:pt x="7461956" y="33866"/>
                </a:lnTo>
              </a:path>
            </a:pathLst>
          </a:cu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589088" y="2951163"/>
            <a:ext cx="4833937" cy="11493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03225" y="1949450"/>
            <a:ext cx="0" cy="4572000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8425" y="6216650"/>
            <a:ext cx="851693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rc 5"/>
          <p:cNvSpPr>
            <a:spLocks/>
          </p:cNvSpPr>
          <p:nvPr/>
        </p:nvSpPr>
        <p:spPr bwMode="auto">
          <a:xfrm rot="10800000">
            <a:off x="620713" y="2635250"/>
            <a:ext cx="7761287" cy="3200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" cap="rnd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 typeface="Wingdings 3" pitchFamily="18" charset="2"/>
              <a:buChar char="Ö"/>
              <a:defRPr/>
            </a:pPr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55302" name="TextBox 19"/>
          <p:cNvSpPr txBox="1">
            <a:spLocks noChangeArrowheads="1"/>
          </p:cNvSpPr>
          <p:nvPr/>
        </p:nvSpPr>
        <p:spPr bwMode="auto">
          <a:xfrm>
            <a:off x="8458200" y="5607050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 3" pitchFamily="18" charset="2"/>
              <a:buNone/>
            </a:pPr>
            <a:r>
              <a:rPr lang="ru-RU" sz="1200" b="1">
                <a:solidFill>
                  <a:srgbClr val="FF0000"/>
                </a:solidFill>
              </a:rPr>
              <a:t>Риски</a:t>
            </a:r>
            <a:endParaRPr lang="en-US" sz="1200" b="1">
              <a:solidFill>
                <a:srgbClr val="FF0000"/>
              </a:solidFill>
            </a:endParaRPr>
          </a:p>
        </p:txBody>
      </p:sp>
      <p:sp>
        <p:nvSpPr>
          <p:cNvPr id="55303" name="TextBox 26"/>
          <p:cNvSpPr txBox="1">
            <a:spLocks noChangeArrowheads="1"/>
          </p:cNvSpPr>
          <p:nvPr/>
        </p:nvSpPr>
        <p:spPr bwMode="auto">
          <a:xfrm>
            <a:off x="7261225" y="1711325"/>
            <a:ext cx="1631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 3" pitchFamily="18" charset="2"/>
              <a:buNone/>
            </a:pPr>
            <a:r>
              <a:rPr lang="ru-RU" sz="1200" b="1">
                <a:solidFill>
                  <a:srgbClr val="FF0000"/>
                </a:solidFill>
              </a:rPr>
              <a:t>Уровень осведомленности</a:t>
            </a:r>
            <a:endParaRPr lang="en-US" sz="1200" b="1">
              <a:solidFill>
                <a:srgbClr val="FF0000"/>
              </a:solidFill>
            </a:endParaRPr>
          </a:p>
        </p:txBody>
      </p:sp>
      <p:grpSp>
        <p:nvGrpSpPr>
          <p:cNvPr id="55304" name="Group 31"/>
          <p:cNvGrpSpPr>
            <a:grpSpLocks/>
          </p:cNvGrpSpPr>
          <p:nvPr/>
        </p:nvGrpSpPr>
        <p:grpSpPr bwMode="auto">
          <a:xfrm>
            <a:off x="715963" y="5076825"/>
            <a:ext cx="1530350" cy="423863"/>
            <a:chOff x="403578" y="5366266"/>
            <a:chExt cx="1531043" cy="425712"/>
          </a:xfrm>
        </p:grpSpPr>
        <p:sp>
          <p:nvSpPr>
            <p:cNvPr id="28" name="Flowchart: Extract 27"/>
            <p:cNvSpPr/>
            <p:nvPr/>
          </p:nvSpPr>
          <p:spPr>
            <a:xfrm>
              <a:off x="732339" y="5366266"/>
              <a:ext cx="192175" cy="184953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 typeface="Wingdings 3" pitchFamily="18" charset="2"/>
                <a:buChar char="Ö"/>
                <a:defRPr/>
              </a:pPr>
              <a:endParaRPr lang="en-US"/>
            </a:p>
          </p:txBody>
        </p:sp>
        <p:sp>
          <p:nvSpPr>
            <p:cNvPr id="55355" name="TextBox 30"/>
            <p:cNvSpPr txBox="1">
              <a:spLocks noChangeArrowheads="1"/>
            </p:cNvSpPr>
            <p:nvPr/>
          </p:nvSpPr>
          <p:spPr bwMode="auto">
            <a:xfrm>
              <a:off x="403578" y="5483423"/>
              <a:ext cx="1531043" cy="30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 3" pitchFamily="18" charset="2"/>
                <a:buNone/>
              </a:pPr>
              <a:r>
                <a:rPr lang="ru-RU" sz="1400" b="1">
                  <a:solidFill>
                    <a:srgbClr val="00467F"/>
                  </a:solidFill>
                </a:rPr>
                <a:t>Резолюция </a:t>
              </a:r>
              <a:r>
                <a:rPr lang="en-US" sz="1400" b="1">
                  <a:solidFill>
                    <a:srgbClr val="00467F"/>
                  </a:solidFill>
                </a:rPr>
                <a:t>787</a:t>
              </a:r>
            </a:p>
          </p:txBody>
        </p:sp>
      </p:grpSp>
      <p:grpSp>
        <p:nvGrpSpPr>
          <p:cNvPr id="55305" name="Group 9"/>
          <p:cNvGrpSpPr>
            <a:grpSpLocks/>
          </p:cNvGrpSpPr>
          <p:nvPr/>
        </p:nvGrpSpPr>
        <p:grpSpPr bwMode="auto">
          <a:xfrm>
            <a:off x="333375" y="5610225"/>
            <a:ext cx="1076325" cy="692150"/>
            <a:chOff x="-442872" y="4455755"/>
            <a:chExt cx="1074879" cy="693549"/>
          </a:xfrm>
        </p:grpSpPr>
        <p:sp>
          <p:nvSpPr>
            <p:cNvPr id="34" name="Flowchart: Extract 33"/>
            <p:cNvSpPr/>
            <p:nvPr/>
          </p:nvSpPr>
          <p:spPr>
            <a:xfrm>
              <a:off x="-116286" y="4455755"/>
              <a:ext cx="191830" cy="184522"/>
            </a:xfrm>
            <a:prstGeom prst="flowChartExtra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 typeface="Wingdings 3" pitchFamily="18" charset="2"/>
                <a:buChar char="Ö"/>
                <a:defRPr/>
              </a:pPr>
              <a:endParaRPr lang="en-US"/>
            </a:p>
          </p:txBody>
        </p:sp>
        <p:sp>
          <p:nvSpPr>
            <p:cNvPr id="55353" name="TextBox 34"/>
            <p:cNvSpPr txBox="1">
              <a:spLocks noChangeArrowheads="1"/>
            </p:cNvSpPr>
            <p:nvPr/>
          </p:nvSpPr>
          <p:spPr bwMode="auto">
            <a:xfrm>
              <a:off x="-442872" y="4582451"/>
              <a:ext cx="1074879" cy="566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Font typeface="Wingdings 3" pitchFamily="18" charset="2"/>
                <a:buNone/>
              </a:pPr>
              <a:r>
                <a:rPr lang="ru-RU" sz="1400" b="1">
                  <a:solidFill>
                    <a:srgbClr val="00467F"/>
                  </a:solidFill>
                </a:rPr>
                <a:t>Прототип</a:t>
              </a:r>
              <a:r>
                <a:rPr lang="en-US" sz="1400" b="1">
                  <a:solidFill>
                    <a:srgbClr val="00467F"/>
                  </a:solidFill>
                </a:rPr>
                <a:t> </a:t>
              </a:r>
            </a:p>
            <a:p>
              <a:pPr algn="ctr">
                <a:spcBef>
                  <a:spcPct val="20000"/>
                </a:spcBef>
                <a:buFont typeface="Wingdings 3" pitchFamily="18" charset="2"/>
                <a:buNone/>
              </a:pPr>
              <a:r>
                <a:rPr lang="en-US" sz="1400" b="1">
                  <a:solidFill>
                    <a:srgbClr val="00467F"/>
                  </a:solidFill>
                </a:rPr>
                <a:t>1.0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569913" y="6369050"/>
            <a:ext cx="1335087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57400" y="6369050"/>
            <a:ext cx="2938463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57800" y="6369050"/>
            <a:ext cx="25908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81200" y="2178050"/>
            <a:ext cx="0" cy="3886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05400" y="2178050"/>
            <a:ext cx="0" cy="3886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1" name="TextBox 49"/>
          <p:cNvSpPr txBox="1">
            <a:spLocks noChangeArrowheads="1"/>
          </p:cNvSpPr>
          <p:nvPr/>
        </p:nvSpPr>
        <p:spPr bwMode="auto">
          <a:xfrm>
            <a:off x="871538" y="6435725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 3" pitchFamily="18" charset="2"/>
              <a:buNone/>
            </a:pPr>
            <a:r>
              <a:rPr lang="en-US" sz="1200" b="1">
                <a:solidFill>
                  <a:srgbClr val="00467F"/>
                </a:solidFill>
              </a:rPr>
              <a:t>2012</a:t>
            </a:r>
          </a:p>
        </p:txBody>
      </p:sp>
      <p:sp>
        <p:nvSpPr>
          <p:cNvPr id="55312" name="TextBox 50"/>
          <p:cNvSpPr txBox="1">
            <a:spLocks noChangeArrowheads="1"/>
          </p:cNvSpPr>
          <p:nvPr/>
        </p:nvSpPr>
        <p:spPr bwMode="auto">
          <a:xfrm>
            <a:off x="3219450" y="6440488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 3" pitchFamily="18" charset="2"/>
              <a:buNone/>
            </a:pPr>
            <a:r>
              <a:rPr lang="en-US" sz="1200" b="1">
                <a:solidFill>
                  <a:srgbClr val="00467F"/>
                </a:solidFill>
              </a:rPr>
              <a:t>2013</a:t>
            </a:r>
          </a:p>
        </p:txBody>
      </p:sp>
      <p:sp>
        <p:nvSpPr>
          <p:cNvPr id="55313" name="TextBox 51"/>
          <p:cNvSpPr txBox="1">
            <a:spLocks noChangeArrowheads="1"/>
          </p:cNvSpPr>
          <p:nvPr/>
        </p:nvSpPr>
        <p:spPr bwMode="auto">
          <a:xfrm>
            <a:off x="5884863" y="5949950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 3" pitchFamily="18" charset="2"/>
              <a:buNone/>
            </a:pPr>
            <a:r>
              <a:rPr lang="en-US" sz="1200" b="1">
                <a:solidFill>
                  <a:srgbClr val="00467F"/>
                </a:solidFill>
              </a:rPr>
              <a:t>2014-2016</a:t>
            </a:r>
          </a:p>
        </p:txBody>
      </p:sp>
      <p:grpSp>
        <p:nvGrpSpPr>
          <p:cNvPr id="55314" name="Group 12"/>
          <p:cNvGrpSpPr>
            <a:grpSpLocks/>
          </p:cNvGrpSpPr>
          <p:nvPr/>
        </p:nvGrpSpPr>
        <p:grpSpPr bwMode="auto">
          <a:xfrm>
            <a:off x="1295400" y="4041775"/>
            <a:ext cx="1338263" cy="423863"/>
            <a:chOff x="1295400" y="2895600"/>
            <a:chExt cx="1338714" cy="425712"/>
          </a:xfrm>
        </p:grpSpPr>
        <p:sp>
          <p:nvSpPr>
            <p:cNvPr id="54" name="Flowchart: Extract 53"/>
            <p:cNvSpPr/>
            <p:nvPr/>
          </p:nvSpPr>
          <p:spPr>
            <a:xfrm>
              <a:off x="1786103" y="2895600"/>
              <a:ext cx="190564" cy="184953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 typeface="Wingdings 3" pitchFamily="18" charset="2"/>
                <a:buChar char="Ö"/>
                <a:defRPr/>
              </a:pPr>
              <a:endParaRPr lang="en-US"/>
            </a:p>
          </p:txBody>
        </p:sp>
        <p:sp>
          <p:nvSpPr>
            <p:cNvPr id="55351" name="TextBox 54"/>
            <p:cNvSpPr txBox="1">
              <a:spLocks noChangeArrowheads="1"/>
            </p:cNvSpPr>
            <p:nvPr/>
          </p:nvSpPr>
          <p:spPr bwMode="auto">
            <a:xfrm>
              <a:off x="1295400" y="3012757"/>
              <a:ext cx="1338714" cy="30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 3" pitchFamily="18" charset="2"/>
                <a:buNone/>
              </a:pPr>
              <a:r>
                <a:rPr lang="en-US" sz="1400" b="1">
                  <a:solidFill>
                    <a:srgbClr val="00467F"/>
                  </a:solidFill>
                </a:rPr>
                <a:t>Ref. Imp. v1.0</a:t>
              </a:r>
            </a:p>
          </p:txBody>
        </p:sp>
      </p:grpSp>
      <p:grpSp>
        <p:nvGrpSpPr>
          <p:cNvPr id="55315" name="Group 11"/>
          <p:cNvGrpSpPr>
            <a:grpSpLocks/>
          </p:cNvGrpSpPr>
          <p:nvPr/>
        </p:nvGrpSpPr>
        <p:grpSpPr bwMode="auto">
          <a:xfrm>
            <a:off x="2700338" y="4041775"/>
            <a:ext cx="1338262" cy="423863"/>
            <a:chOff x="2126954" y="2438400"/>
            <a:chExt cx="1338714" cy="425712"/>
          </a:xfrm>
        </p:grpSpPr>
        <p:sp>
          <p:nvSpPr>
            <p:cNvPr id="58" name="Flowchart: Extract 57"/>
            <p:cNvSpPr/>
            <p:nvPr/>
          </p:nvSpPr>
          <p:spPr>
            <a:xfrm>
              <a:off x="2603365" y="2438400"/>
              <a:ext cx="190564" cy="184953"/>
            </a:xfrm>
            <a:prstGeom prst="flowChartExtra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 typeface="Wingdings 3" pitchFamily="18" charset="2"/>
                <a:buChar char="Ö"/>
                <a:defRPr/>
              </a:pPr>
              <a:endParaRPr lang="en-US"/>
            </a:p>
          </p:txBody>
        </p:sp>
        <p:sp>
          <p:nvSpPr>
            <p:cNvPr id="55349" name="TextBox 58"/>
            <p:cNvSpPr txBox="1">
              <a:spLocks noChangeArrowheads="1"/>
            </p:cNvSpPr>
            <p:nvPr/>
          </p:nvSpPr>
          <p:spPr bwMode="auto">
            <a:xfrm>
              <a:off x="2126954" y="2555557"/>
              <a:ext cx="1338714" cy="30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 3" pitchFamily="18" charset="2"/>
                <a:buNone/>
              </a:pPr>
              <a:r>
                <a:rPr lang="en-US" sz="1400" b="1">
                  <a:solidFill>
                    <a:srgbClr val="00467F"/>
                  </a:solidFill>
                </a:rPr>
                <a:t>Ref. Imp. v2.0</a:t>
              </a:r>
            </a:p>
          </p:txBody>
        </p:sp>
      </p:grpSp>
      <p:sp>
        <p:nvSpPr>
          <p:cNvPr id="55316" name="TextBox 75"/>
          <p:cNvSpPr txBox="1">
            <a:spLocks noChangeArrowheads="1"/>
          </p:cNvSpPr>
          <p:nvPr/>
        </p:nvSpPr>
        <p:spPr bwMode="auto">
          <a:xfrm>
            <a:off x="760413" y="2070100"/>
            <a:ext cx="101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 3" pitchFamily="18" charset="2"/>
              <a:buNone/>
            </a:pPr>
            <a:r>
              <a:rPr lang="ru-RU" sz="1200" b="1">
                <a:solidFill>
                  <a:srgbClr val="00467F"/>
                </a:solidFill>
              </a:rPr>
              <a:t>Запрос на участие в пилотном проекте</a:t>
            </a:r>
            <a:endParaRPr lang="en-US" sz="1200" b="1">
              <a:solidFill>
                <a:srgbClr val="00467F"/>
              </a:solidFill>
            </a:endParaRPr>
          </a:p>
        </p:txBody>
      </p:sp>
      <p:sp>
        <p:nvSpPr>
          <p:cNvPr id="55317" name="TextBox 76"/>
          <p:cNvSpPr txBox="1">
            <a:spLocks noChangeArrowheads="1"/>
          </p:cNvSpPr>
          <p:nvPr/>
        </p:nvSpPr>
        <p:spPr bwMode="auto">
          <a:xfrm>
            <a:off x="3767138" y="1962150"/>
            <a:ext cx="1177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 3" pitchFamily="18" charset="2"/>
              <a:buNone/>
            </a:pPr>
            <a:r>
              <a:rPr lang="ru-RU" sz="1200" b="1">
                <a:solidFill>
                  <a:srgbClr val="00467F"/>
                </a:solidFill>
              </a:rPr>
              <a:t>Анализ результатов пилотных проектов</a:t>
            </a:r>
            <a:endParaRPr lang="en-US" sz="1200" b="1">
              <a:solidFill>
                <a:srgbClr val="00467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509838" y="2609850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319" name="Group 13"/>
          <p:cNvGrpSpPr>
            <a:grpSpLocks/>
          </p:cNvGrpSpPr>
          <p:nvPr/>
        </p:nvGrpSpPr>
        <p:grpSpPr bwMode="auto">
          <a:xfrm>
            <a:off x="838200" y="4541838"/>
            <a:ext cx="1600200" cy="425450"/>
            <a:chOff x="838200" y="3352800"/>
            <a:chExt cx="1601125" cy="424560"/>
          </a:xfrm>
        </p:grpSpPr>
        <p:sp>
          <p:nvSpPr>
            <p:cNvPr id="41" name="Flowchart: Extract 40"/>
            <p:cNvSpPr/>
            <p:nvPr/>
          </p:nvSpPr>
          <p:spPr>
            <a:xfrm>
              <a:off x="1379851" y="3352800"/>
              <a:ext cx="192198" cy="183765"/>
            </a:xfrm>
            <a:prstGeom prst="flowChartExtra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 typeface="Wingdings 3" pitchFamily="18" charset="2"/>
                <a:buChar char="Ö"/>
                <a:defRPr/>
              </a:pPr>
              <a:endParaRPr lang="en-US"/>
            </a:p>
          </p:txBody>
        </p:sp>
        <p:sp>
          <p:nvSpPr>
            <p:cNvPr id="55347" name="TextBox 41"/>
            <p:cNvSpPr txBox="1">
              <a:spLocks noChangeArrowheads="1"/>
            </p:cNvSpPr>
            <p:nvPr/>
          </p:nvSpPr>
          <p:spPr bwMode="auto">
            <a:xfrm>
              <a:off x="838200" y="3469957"/>
              <a:ext cx="1601125" cy="30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 typeface="Wingdings 3" pitchFamily="18" charset="2"/>
                <a:buNone/>
              </a:pPr>
              <a:r>
                <a:rPr lang="ru-RU" sz="1400" b="1">
                  <a:solidFill>
                    <a:srgbClr val="00467F"/>
                  </a:solidFill>
                </a:rPr>
                <a:t>Стандарты </a:t>
              </a:r>
              <a:r>
                <a:rPr lang="en-US" sz="1400" b="1">
                  <a:solidFill>
                    <a:srgbClr val="00467F"/>
                  </a:solidFill>
                </a:rPr>
                <a:t>XML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2362200" y="2836863"/>
            <a:ext cx="293688" cy="100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 flipV="1">
            <a:off x="4500563" y="2786063"/>
            <a:ext cx="347662" cy="280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322" name="Group 55"/>
          <p:cNvGrpSpPr>
            <a:grpSpLocks/>
          </p:cNvGrpSpPr>
          <p:nvPr/>
        </p:nvGrpSpPr>
        <p:grpSpPr bwMode="auto">
          <a:xfrm>
            <a:off x="1268413" y="5610225"/>
            <a:ext cx="1076325" cy="682625"/>
            <a:chOff x="-436622" y="4455755"/>
            <a:chExt cx="1076834" cy="684010"/>
          </a:xfrm>
        </p:grpSpPr>
        <p:sp>
          <p:nvSpPr>
            <p:cNvPr id="57" name="Flowchart: Extract 56"/>
            <p:cNvSpPr/>
            <p:nvPr/>
          </p:nvSpPr>
          <p:spPr>
            <a:xfrm>
              <a:off x="-115795" y="4455755"/>
              <a:ext cx="192178" cy="184524"/>
            </a:xfrm>
            <a:prstGeom prst="flowChartExtra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buFont typeface="Wingdings 3" pitchFamily="18" charset="2"/>
                <a:buChar char="Ö"/>
                <a:defRPr/>
              </a:pPr>
              <a:endParaRPr lang="en-US"/>
            </a:p>
          </p:txBody>
        </p:sp>
        <p:sp>
          <p:nvSpPr>
            <p:cNvPr id="55345" name="TextBox 59"/>
            <p:cNvSpPr txBox="1">
              <a:spLocks noChangeArrowheads="1"/>
            </p:cNvSpPr>
            <p:nvPr/>
          </p:nvSpPr>
          <p:spPr bwMode="auto">
            <a:xfrm>
              <a:off x="-436622" y="4572912"/>
              <a:ext cx="1076834" cy="566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Font typeface="Wingdings 3" pitchFamily="18" charset="2"/>
                <a:buNone/>
              </a:pPr>
              <a:r>
                <a:rPr lang="ru-RU" sz="1400" b="1">
                  <a:solidFill>
                    <a:srgbClr val="00467F"/>
                  </a:solidFill>
                </a:rPr>
                <a:t>Прототип</a:t>
              </a:r>
              <a:r>
                <a:rPr lang="en-US" sz="1400" b="1">
                  <a:solidFill>
                    <a:srgbClr val="00467F"/>
                  </a:solidFill>
                </a:rPr>
                <a:t> </a:t>
              </a:r>
            </a:p>
            <a:p>
              <a:pPr algn="ctr">
                <a:spcBef>
                  <a:spcPct val="20000"/>
                </a:spcBef>
                <a:buFont typeface="Wingdings 3" pitchFamily="18" charset="2"/>
                <a:buNone/>
              </a:pPr>
              <a:r>
                <a:rPr lang="en-US" sz="1400" b="1">
                  <a:solidFill>
                    <a:srgbClr val="00467F"/>
                  </a:solidFill>
                </a:rPr>
                <a:t>2.0</a:t>
              </a:r>
            </a:p>
          </p:txBody>
        </p:sp>
      </p:grpSp>
      <p:sp>
        <p:nvSpPr>
          <p:cNvPr id="70" name="Flowchart: Extract 69"/>
          <p:cNvSpPr/>
          <p:nvPr/>
        </p:nvSpPr>
        <p:spPr>
          <a:xfrm>
            <a:off x="2432050" y="3489325"/>
            <a:ext cx="192088" cy="184150"/>
          </a:xfrm>
          <a:prstGeom prst="flowChartExtra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sp>
        <p:nvSpPr>
          <p:cNvPr id="72" name="Flowchart: Extract 71"/>
          <p:cNvSpPr/>
          <p:nvPr/>
        </p:nvSpPr>
        <p:spPr>
          <a:xfrm>
            <a:off x="2413000" y="3195638"/>
            <a:ext cx="192088" cy="184150"/>
          </a:xfrm>
          <a:prstGeom prst="flowChartExtra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sp>
        <p:nvSpPr>
          <p:cNvPr id="71" name="Flowchart: Extract 70"/>
          <p:cNvSpPr/>
          <p:nvPr/>
        </p:nvSpPr>
        <p:spPr>
          <a:xfrm>
            <a:off x="2413000" y="2900363"/>
            <a:ext cx="192088" cy="184150"/>
          </a:xfrm>
          <a:prstGeom prst="flowChartExtra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sp>
        <p:nvSpPr>
          <p:cNvPr id="61" name="Notched Right Arrow 60"/>
          <p:cNvSpPr/>
          <p:nvPr/>
        </p:nvSpPr>
        <p:spPr>
          <a:xfrm>
            <a:off x="2633663" y="3160713"/>
            <a:ext cx="3005137" cy="3159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sp>
        <p:nvSpPr>
          <p:cNvPr id="62" name="Notched Right Arrow 61"/>
          <p:cNvSpPr/>
          <p:nvPr/>
        </p:nvSpPr>
        <p:spPr>
          <a:xfrm>
            <a:off x="2640013" y="3438525"/>
            <a:ext cx="3633787" cy="3190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702175" y="2836863"/>
            <a:ext cx="293688" cy="100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sp>
        <p:nvSpPr>
          <p:cNvPr id="55329" name="TextBox 65"/>
          <p:cNvSpPr txBox="1">
            <a:spLocks noChangeArrowheads="1"/>
          </p:cNvSpPr>
          <p:nvPr/>
        </p:nvSpPr>
        <p:spPr bwMode="auto">
          <a:xfrm>
            <a:off x="2922588" y="2992438"/>
            <a:ext cx="15779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 3" pitchFamily="18" charset="2"/>
              <a:buNone/>
            </a:pPr>
            <a:r>
              <a:rPr lang="ru-RU" sz="1400" b="1">
                <a:solidFill>
                  <a:srgbClr val="0070C0"/>
                </a:solidFill>
              </a:rPr>
              <a:t>Отраслевые пилотные проекты</a:t>
            </a:r>
            <a:endParaRPr lang="en-US" sz="1400" b="1">
              <a:solidFill>
                <a:srgbClr val="0070C0"/>
              </a:solidFill>
            </a:endParaRPr>
          </a:p>
        </p:txBody>
      </p:sp>
      <p:sp>
        <p:nvSpPr>
          <p:cNvPr id="55330" name="TextBox 62"/>
          <p:cNvSpPr txBox="1">
            <a:spLocks noChangeArrowheads="1"/>
          </p:cNvSpPr>
          <p:nvPr/>
        </p:nvSpPr>
        <p:spPr bwMode="auto">
          <a:xfrm>
            <a:off x="2111375" y="2036763"/>
            <a:ext cx="1065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 3" pitchFamily="18" charset="2"/>
              <a:buNone/>
            </a:pPr>
            <a:r>
              <a:rPr lang="ru-RU" sz="1200" b="1">
                <a:solidFill>
                  <a:srgbClr val="00467F"/>
                </a:solidFill>
              </a:rPr>
              <a:t>Начало пилотных проектов</a:t>
            </a:r>
            <a:endParaRPr lang="en-US" sz="1200" b="1">
              <a:solidFill>
                <a:srgbClr val="00467F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1571625" y="2598738"/>
            <a:ext cx="204788" cy="46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628775" y="2836863"/>
            <a:ext cx="293688" cy="100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sp>
        <p:nvSpPr>
          <p:cNvPr id="80" name="Notched Right Arrow 79"/>
          <p:cNvSpPr/>
          <p:nvPr/>
        </p:nvSpPr>
        <p:spPr>
          <a:xfrm>
            <a:off x="2655888" y="2851150"/>
            <a:ext cx="2220912" cy="3159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6423025" y="2930525"/>
            <a:ext cx="2232025" cy="115093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ru-RU" dirty="0"/>
              <a:t>Внедрение</a:t>
            </a:r>
            <a:endParaRPr lang="en-US" dirty="0"/>
          </a:p>
        </p:txBody>
      </p:sp>
      <p:sp>
        <p:nvSpPr>
          <p:cNvPr id="90" name="Flowchart: Extract 89"/>
          <p:cNvSpPr/>
          <p:nvPr/>
        </p:nvSpPr>
        <p:spPr>
          <a:xfrm>
            <a:off x="4752975" y="2900363"/>
            <a:ext cx="192088" cy="184150"/>
          </a:xfrm>
          <a:prstGeom prst="flowChartExtra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sp>
        <p:nvSpPr>
          <p:cNvPr id="91" name="Flowchart: Extract 90"/>
          <p:cNvSpPr/>
          <p:nvPr/>
        </p:nvSpPr>
        <p:spPr>
          <a:xfrm>
            <a:off x="4760913" y="3197225"/>
            <a:ext cx="192087" cy="185738"/>
          </a:xfrm>
          <a:prstGeom prst="flowChartExtra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sp>
        <p:nvSpPr>
          <p:cNvPr id="92" name="Flowchart: Extract 91"/>
          <p:cNvSpPr/>
          <p:nvPr/>
        </p:nvSpPr>
        <p:spPr>
          <a:xfrm>
            <a:off x="4760913" y="3487738"/>
            <a:ext cx="192087" cy="184150"/>
          </a:xfrm>
          <a:prstGeom prst="flowChartExtra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sp>
        <p:nvSpPr>
          <p:cNvPr id="68" name="Flowchart: Extract 67"/>
          <p:cNvSpPr/>
          <p:nvPr/>
        </p:nvSpPr>
        <p:spPr>
          <a:xfrm>
            <a:off x="5446713" y="3197225"/>
            <a:ext cx="192087" cy="185738"/>
          </a:xfrm>
          <a:prstGeom prst="flowChartExtra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cxnSp>
        <p:nvCxnSpPr>
          <p:cNvPr id="9" name="Straight Connector 8"/>
          <p:cNvCxnSpPr>
            <a:endCxn id="68" idx="3"/>
          </p:cNvCxnSpPr>
          <p:nvPr/>
        </p:nvCxnSpPr>
        <p:spPr>
          <a:xfrm flipH="1">
            <a:off x="5591175" y="2824163"/>
            <a:ext cx="123825" cy="46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5343" idx="2"/>
            <a:endCxn id="69" idx="1"/>
          </p:cNvCxnSpPr>
          <p:nvPr/>
        </p:nvCxnSpPr>
        <p:spPr>
          <a:xfrm>
            <a:off x="5830888" y="2786063"/>
            <a:ext cx="298450" cy="79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lowchart: Extract 68"/>
          <p:cNvSpPr/>
          <p:nvPr/>
        </p:nvSpPr>
        <p:spPr>
          <a:xfrm>
            <a:off x="6081713" y="3487738"/>
            <a:ext cx="192087" cy="184150"/>
          </a:xfrm>
          <a:prstGeom prst="flowChartExtra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Font typeface="Wingdings 3" pitchFamily="18" charset="2"/>
              <a:buChar char="Ö"/>
              <a:defRPr/>
            </a:pPr>
            <a:endParaRPr lang="en-US"/>
          </a:p>
        </p:txBody>
      </p:sp>
      <p:sp>
        <p:nvSpPr>
          <p:cNvPr id="55342" name="Title 1"/>
          <p:cNvSpPr txBox="1">
            <a:spLocks/>
          </p:cNvSpPr>
          <p:nvPr/>
        </p:nvSpPr>
        <p:spPr bwMode="auto">
          <a:xfrm>
            <a:off x="539750" y="1316038"/>
            <a:ext cx="74168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 3" pitchFamily="18" charset="2"/>
              <a:buNone/>
            </a:pPr>
            <a:r>
              <a:rPr lang="ru-RU" sz="3200">
                <a:solidFill>
                  <a:srgbClr val="00467F"/>
                </a:solidFill>
              </a:rPr>
              <a:t>Дорожная карта </a:t>
            </a:r>
            <a:r>
              <a:rPr lang="en-US" sz="3200">
                <a:solidFill>
                  <a:srgbClr val="00467F"/>
                </a:solidFill>
              </a:rPr>
              <a:t>NDC</a:t>
            </a:r>
          </a:p>
        </p:txBody>
      </p:sp>
      <p:sp>
        <p:nvSpPr>
          <p:cNvPr id="55343" name="TextBox 76"/>
          <p:cNvSpPr txBox="1">
            <a:spLocks noChangeArrowheads="1"/>
          </p:cNvSpPr>
          <p:nvPr/>
        </p:nvSpPr>
        <p:spPr bwMode="auto">
          <a:xfrm>
            <a:off x="5240338" y="1954213"/>
            <a:ext cx="1182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 3" pitchFamily="18" charset="2"/>
              <a:buNone/>
            </a:pPr>
            <a:r>
              <a:rPr lang="ru-RU" sz="1200" b="1">
                <a:solidFill>
                  <a:srgbClr val="00467F"/>
                </a:solidFill>
              </a:rPr>
              <a:t>Анализ результатов пилотных проектов</a:t>
            </a:r>
            <a:endParaRPr lang="en-US" sz="1200" b="1">
              <a:solidFill>
                <a:srgbClr val="0046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End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270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81000" y="1773238"/>
            <a:ext cx="8439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  <a:buFont typeface="Wingdings 3" pitchFamily="18" charset="2"/>
              <a:buChar char="Ö"/>
            </a:pPr>
            <a:endParaRPr lang="ru-RU" sz="6000">
              <a:solidFill>
                <a:schemeClr val="bg1"/>
              </a:solidFill>
              <a:latin typeface="AkzidenzGroteskBQ-Cnd"/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19063" y="4868863"/>
            <a:ext cx="46688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/>
              <a:t>71</a:t>
            </a:r>
            <a:r>
              <a:rPr lang="en-US" sz="2000"/>
              <a:t> </a:t>
            </a:r>
            <a:r>
              <a:rPr lang="ru-RU" sz="2000"/>
              <a:t>млн пассажиров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000"/>
              <a:t>649 000 рабочих мест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ja-JP" sz="2000">
                <a:ea typeface="ＭＳ Ｐゴシック"/>
                <a:cs typeface="ＭＳ Ｐゴシック"/>
              </a:rPr>
              <a:t>478 </a:t>
            </a:r>
            <a:r>
              <a:rPr lang="ru-RU" altLang="ja-JP" sz="2000">
                <a:ea typeface="ＭＳ Ｐゴシック"/>
                <a:cs typeface="ＭＳ Ｐゴシック"/>
              </a:rPr>
              <a:t>млрд рублей (</a:t>
            </a:r>
            <a:r>
              <a:rPr lang="en-US" altLang="ja-JP" sz="2000">
                <a:ea typeface="ＭＳ Ｐゴシック"/>
                <a:cs typeface="ＭＳ Ｐゴシック"/>
              </a:rPr>
              <a:t>1,1%</a:t>
            </a:r>
            <a:r>
              <a:rPr lang="ru-RU" altLang="ja-JP" sz="2000">
                <a:ea typeface="ＭＳ Ｐゴシック"/>
                <a:cs typeface="ＭＳ Ｐゴシック"/>
              </a:rPr>
              <a:t> ВВП)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altLang="ja-JP" sz="2000">
                <a:ea typeface="ＭＳ Ｐゴシック"/>
                <a:cs typeface="ＭＳ Ｐゴシック"/>
              </a:rPr>
              <a:t>104,3 млрд рублей налогов</a:t>
            </a:r>
            <a:endParaRPr lang="en-US" sz="2000"/>
          </a:p>
        </p:txBody>
      </p:sp>
      <p:sp>
        <p:nvSpPr>
          <p:cNvPr id="22532" name="Title 1"/>
          <p:cNvSpPr txBox="1">
            <a:spLocks/>
          </p:cNvSpPr>
          <p:nvPr/>
        </p:nvSpPr>
        <p:spPr bwMode="auto">
          <a:xfrm>
            <a:off x="100013" y="2397125"/>
            <a:ext cx="4465637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3200">
                <a:solidFill>
                  <a:srgbClr val="003366"/>
                </a:solidFill>
              </a:rPr>
              <a:t>Вклад авиации в экономику России</a:t>
            </a:r>
            <a:endParaRPr lang="en-US" sz="3200">
              <a:solidFill>
                <a:srgbClr val="003366"/>
              </a:solidFill>
            </a:endParaRPr>
          </a:p>
        </p:txBody>
      </p:sp>
      <p:pic>
        <p:nvPicPr>
          <p:cNvPr id="8" name="Picture 3" descr="C:\Users\ShamraevD\Desktop\Pages from Benefits-of-Aviation-Russia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97612" y="3942680"/>
            <a:ext cx="2376264" cy="336071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Placeholder 2"/>
          <p:cNvSpPr>
            <a:spLocks noGrp="1"/>
          </p:cNvSpPr>
          <p:nvPr>
            <p:ph type="body" idx="1"/>
          </p:nvPr>
        </p:nvSpPr>
        <p:spPr>
          <a:xfrm>
            <a:off x="395288" y="2060575"/>
            <a:ext cx="8497887" cy="393065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ts val="2400"/>
              </a:spcBef>
              <a:buFont typeface="Wingdings" pitchFamily="2" charset="2"/>
              <a:buChar char="ä"/>
            </a:pPr>
            <a:r>
              <a:rPr lang="en-US" smtClean="0"/>
              <a:t>  </a:t>
            </a:r>
            <a:r>
              <a:rPr lang="ru-RU" smtClean="0"/>
              <a:t>Резолюция 787 ИАТА - уже принята на Конференции по пассажирским перевозкам</a:t>
            </a:r>
            <a:endParaRPr lang="en-US" smtClean="0"/>
          </a:p>
          <a:p>
            <a:pPr eaLnBrk="1" hangingPunct="1">
              <a:spcBef>
                <a:spcPts val="2400"/>
              </a:spcBef>
              <a:buFont typeface="Wingdings" pitchFamily="2" charset="2"/>
              <a:buChar char="ä"/>
            </a:pPr>
            <a:r>
              <a:rPr lang="en-US" smtClean="0"/>
              <a:t>  </a:t>
            </a:r>
            <a:r>
              <a:rPr lang="ru-RU" smtClean="0"/>
              <a:t>разработка отраслевого ТЭО и дорожной карты</a:t>
            </a:r>
            <a:r>
              <a:rPr lang="en-US" smtClean="0"/>
              <a:t> </a:t>
            </a: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ä"/>
            </a:pPr>
            <a:r>
              <a:rPr lang="en-US" smtClean="0"/>
              <a:t>  XML</a:t>
            </a:r>
            <a:r>
              <a:rPr lang="ru-RU" smtClean="0"/>
              <a:t>- стандарты отрасли в </a:t>
            </a:r>
            <a:r>
              <a:rPr lang="en-US" smtClean="0"/>
              <a:t>2012</a:t>
            </a:r>
            <a:r>
              <a:rPr lang="ru-RU" smtClean="0"/>
              <a:t>, прототипы, методические пособия по внедрению</a:t>
            </a:r>
            <a:endParaRPr lang="en-US" smtClean="0"/>
          </a:p>
          <a:p>
            <a:pPr eaLnBrk="1" hangingPunct="1">
              <a:spcBef>
                <a:spcPts val="2400"/>
              </a:spcBef>
              <a:buFont typeface="Wingdings" pitchFamily="2" charset="2"/>
              <a:buChar char="ä"/>
            </a:pPr>
            <a:r>
              <a:rPr lang="en-US" smtClean="0"/>
              <a:t> </a:t>
            </a:r>
            <a:r>
              <a:rPr lang="ru-RU" smtClean="0"/>
              <a:t> первые пилотные проекты в 2013 году</a:t>
            </a:r>
            <a:endParaRPr lang="en-US" smtClean="0"/>
          </a:p>
          <a:p>
            <a:pPr eaLnBrk="1" hangingPunct="1">
              <a:spcBef>
                <a:spcPts val="2400"/>
              </a:spcBef>
              <a:buFont typeface="Wingdings" pitchFamily="2" charset="2"/>
              <a:buChar char="ä"/>
            </a:pPr>
            <a:endParaRPr lang="en-US" smtClean="0"/>
          </a:p>
          <a:p>
            <a:endParaRPr lang="en-US" sz="160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6863" y="1557338"/>
            <a:ext cx="8675687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ru-RU" sz="340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Следующие шаги</a:t>
            </a:r>
            <a:endParaRPr lang="en-US" sz="340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www.shoppingshropshire.com/images/dinosaurs_wonderland_telford_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120650" y="6438900"/>
            <a:ext cx="269875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 3" pitchFamily="18" charset="2"/>
              <a:buChar char="Ö"/>
            </a:pPr>
            <a:r>
              <a:rPr lang="fr-FR"/>
              <a:t>simplifying the business</a:t>
            </a:r>
          </a:p>
        </p:txBody>
      </p:sp>
      <p:sp>
        <p:nvSpPr>
          <p:cNvPr id="6041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505200" y="6438900"/>
            <a:ext cx="21336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 3" pitchFamily="18" charset="2"/>
              <a:buChar char="Ö"/>
            </a:pPr>
            <a:fld id="{5F498B75-1740-498E-922E-F00347E3C6ED}" type="slidenum">
              <a:rPr lang="fr-FR"/>
              <a:pPr>
                <a:spcBef>
                  <a:spcPct val="20000"/>
                </a:spcBef>
                <a:buFont typeface="Wingdings 3" pitchFamily="18" charset="2"/>
                <a:buChar char="Ö"/>
              </a:pPr>
              <a:t>22</a:t>
            </a:fld>
            <a:endParaRPr lang="fr-FR"/>
          </a:p>
        </p:txBody>
      </p:sp>
      <p:pic>
        <p:nvPicPr>
          <p:cNvPr id="60419" name="Picture 2" descr="dinosau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Documents and Settings\Rentec\My Documents\AGM2004_b\Running\working\version3\basic_item1v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924800" cy="2362200"/>
          </a:xfrm>
        </p:spPr>
        <p:txBody>
          <a:bodyPr/>
          <a:lstStyle/>
          <a:p>
            <a:r>
              <a:rPr lang="ru-RU" sz="3200" smtClean="0"/>
              <a:t>Выживает не тот вид, который обладает большей физической силой или самым высоким интеллектом, а тот, кто наиболее приспособлен к переменам</a:t>
            </a:r>
            <a:endParaRPr lang="en-US" sz="3200" smtClean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613" y="4876800"/>
            <a:ext cx="6478587" cy="838200"/>
          </a:xfrm>
        </p:spPr>
        <p:txBody>
          <a:bodyPr/>
          <a:lstStyle/>
          <a:p>
            <a:endParaRPr lang="en-US" smtClean="0"/>
          </a:p>
          <a:p>
            <a:r>
              <a:rPr lang="ru-RU" smtClean="0"/>
              <a:t>Чарлз Дарвин</a:t>
            </a:r>
            <a:r>
              <a:rPr lang="en-US" smtClean="0"/>
              <a:t>, </a:t>
            </a:r>
            <a:r>
              <a:rPr lang="ru-RU" smtClean="0"/>
              <a:t>писатель и натуралист</a:t>
            </a:r>
            <a:endParaRPr lang="en-US" smtClean="0"/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6629400" y="5562600"/>
            <a:ext cx="2514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ingdings 3" pitchFamily="18" charset="2"/>
              <a:buChar char="Ö"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Sisyphus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765175"/>
            <a:ext cx="7561263" cy="2087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DB00"/>
              </a:buClr>
              <a:buFont typeface="Wingdings 3" pitchFamily="18" charset="2"/>
              <a:buChar char="Ö"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DB00"/>
              </a:buClr>
              <a:buFont typeface="Wingdings 3" pitchFamily="18" charset="2"/>
              <a:buChar char="Ö"/>
              <a:defRPr sz="1600">
                <a:solidFill>
                  <a:srgbClr val="0033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DB00"/>
              </a:buClr>
              <a:buFont typeface="Wingdings 3" pitchFamily="18" charset="2"/>
              <a:buChar char="Ö"/>
              <a:defRPr sz="1200">
                <a:solidFill>
                  <a:srgbClr val="0033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DB00"/>
              </a:buClr>
              <a:buFont typeface="Wingdings 3" pitchFamily="18" charset="2"/>
              <a:buChar char="Ö"/>
              <a:defRPr sz="1200">
                <a:solidFill>
                  <a:srgbClr val="0033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9pPr>
          </a:lstStyle>
          <a:p>
            <a:pPr marL="0" indent="0">
              <a:spcBef>
                <a:spcPct val="50000"/>
              </a:spcBef>
              <a:buFont typeface="Wingdings 3" pitchFamily="18" charset="2"/>
              <a:buNone/>
              <a:defRPr/>
            </a:pPr>
            <a:r>
              <a:rPr lang="ru-RU" altLang="ja-JP" sz="2400" b="1" dirty="0" smtClean="0">
                <a:ea typeface="ＭＳ Ｐゴシック" pitchFamily="34" charset="-128"/>
              </a:rPr>
              <a:t>Прогноз ИАТА на 2012</a:t>
            </a:r>
          </a:p>
          <a:p>
            <a:pPr>
              <a:spcBef>
                <a:spcPct val="50000"/>
              </a:spcBef>
              <a:defRPr/>
            </a:pPr>
            <a:r>
              <a:rPr lang="ru-RU" altLang="ja-JP" sz="2000" dirty="0" smtClean="0">
                <a:ea typeface="ＭＳ Ｐゴシック" pitchFamily="34" charset="-128"/>
              </a:rPr>
              <a:t>Доходы			61 млрд долл США </a:t>
            </a:r>
          </a:p>
          <a:p>
            <a:pPr>
              <a:spcBef>
                <a:spcPct val="50000"/>
              </a:spcBef>
              <a:defRPr/>
            </a:pPr>
            <a:r>
              <a:rPr lang="ru-RU" altLang="ja-JP" sz="2000" dirty="0" smtClean="0">
                <a:ea typeface="ＭＳ Ｐゴシック" pitchFamily="34" charset="-128"/>
              </a:rPr>
              <a:t>Прибыль			4,1 млрд  долл США</a:t>
            </a:r>
          </a:p>
          <a:p>
            <a:pPr>
              <a:spcBef>
                <a:spcPct val="50000"/>
              </a:spcBef>
              <a:defRPr/>
            </a:pPr>
            <a:r>
              <a:rPr lang="ru-RU" altLang="ja-JP" sz="2000" dirty="0" smtClean="0">
                <a:ea typeface="ＭＳ Ｐゴシック" pitchFamily="34" charset="-128"/>
              </a:rPr>
              <a:t>Рентабельность		0,6 %</a:t>
            </a:r>
          </a:p>
          <a:p>
            <a:pPr>
              <a:spcBef>
                <a:spcPct val="50000"/>
              </a:spcBef>
              <a:defRPr/>
            </a:pPr>
            <a:endParaRPr lang="ru-RU" altLang="ja-JP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McCauslanR\My Documents\Local\AGM2004\DG\working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613" y="44450"/>
            <a:ext cx="8993187" cy="3349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500" smtClean="0">
                <a:solidFill>
                  <a:srgbClr val="FFFFFF"/>
                </a:solidFill>
              </a:rPr>
              <a:t>Состояние отрасли: что делать?</a:t>
            </a:r>
          </a:p>
          <a:p>
            <a:pPr>
              <a:buFont typeface="Wingdings" pitchFamily="2" charset="2"/>
              <a:buNone/>
            </a:pPr>
            <a:endParaRPr lang="ru-RU" sz="450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endParaRPr lang="ru-RU" sz="450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endParaRPr lang="ru-RU" sz="450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endParaRPr lang="ru-RU" sz="450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endParaRPr lang="ru-RU" sz="45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McCauslanR\My Documents\Local\AGM2004\DG\working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613" y="44450"/>
            <a:ext cx="8993187" cy="3349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500" smtClean="0">
                <a:solidFill>
                  <a:srgbClr val="FFFFFF"/>
                </a:solidFill>
              </a:rPr>
              <a:t>Состояние отрасли: что делать?</a:t>
            </a:r>
          </a:p>
          <a:p>
            <a:pPr>
              <a:buFont typeface="Wingdings" pitchFamily="2" charset="2"/>
              <a:buNone/>
            </a:pPr>
            <a:endParaRPr lang="ru-RU" sz="450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endParaRPr lang="ru-RU" sz="450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endParaRPr lang="ru-RU" sz="450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endParaRPr lang="ru-RU" sz="450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endParaRPr lang="ru-RU" sz="450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4500" smtClean="0">
                <a:solidFill>
                  <a:srgbClr val="FFFFFF"/>
                </a:solidFill>
              </a:rPr>
              <a:t>Сокращение расходов</a:t>
            </a:r>
          </a:p>
          <a:p>
            <a:pPr>
              <a:buFont typeface="Wingdings" pitchFamily="2" charset="2"/>
              <a:buNone/>
            </a:pPr>
            <a:r>
              <a:rPr lang="ru-RU" sz="4500" smtClean="0">
                <a:solidFill>
                  <a:srgbClr val="FFFFFF"/>
                </a:solidFill>
              </a:rPr>
              <a:t>Повышение эффективности</a:t>
            </a:r>
            <a:endParaRPr lang="en-US" sz="45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auto">
          <a:xfrm>
            <a:off x="4835525" y="3382963"/>
            <a:ext cx="282416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</a:pPr>
            <a:r>
              <a:rPr lang="ru-RU" sz="4000">
                <a:solidFill>
                  <a:srgbClr val="0070C0"/>
                </a:solidFill>
                <a:cs typeface="Arial" charset="0"/>
              </a:rPr>
              <a:t>2004: </a:t>
            </a:r>
            <a:r>
              <a:rPr lang="ru-RU" sz="4000" i="1">
                <a:solidFill>
                  <a:srgbClr val="0070C0"/>
                </a:solidFill>
                <a:cs typeface="Arial" charset="0"/>
              </a:rPr>
              <a:t>ЕТ</a:t>
            </a:r>
            <a:endParaRPr lang="en-GB" sz="4000" i="1">
              <a:solidFill>
                <a:srgbClr val="0070C0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</a:pPr>
            <a:endParaRPr lang="ru-RU" sz="40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860425" y="2581275"/>
            <a:ext cx="6777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 3" pitchFamily="18" charset="2"/>
              <a:buChar char="Ö"/>
            </a:pPr>
            <a:endParaRPr lang="ru-RU" sz="2800" b="1">
              <a:solidFill>
                <a:srgbClr val="0075BD"/>
              </a:solidFill>
            </a:endParaRPr>
          </a:p>
        </p:txBody>
      </p:sp>
      <p:pic>
        <p:nvPicPr>
          <p:cNvPr id="28675" name="Picture 3" descr="RevealDOORopenWHITE_LEFT"/>
          <p:cNvPicPr>
            <a:picLocks noChangeAspect="1" noChangeArrowheads="1"/>
          </p:cNvPicPr>
          <p:nvPr/>
        </p:nvPicPr>
        <p:blipFill>
          <a:blip r:embed="rId3"/>
          <a:srcRect r="49965"/>
          <a:stretch>
            <a:fillRect/>
          </a:stretch>
        </p:blipFill>
        <p:spPr bwMode="auto">
          <a:xfrm>
            <a:off x="0" y="1679575"/>
            <a:ext cx="3779838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ChangeArrowheads="1"/>
          </p:cNvSpPr>
          <p:nvPr/>
        </p:nvSpPr>
        <p:spPr bwMode="auto">
          <a:xfrm>
            <a:off x="4835525" y="3382963"/>
            <a:ext cx="282416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</a:pPr>
            <a:r>
              <a:rPr lang="ru-RU" sz="4000">
                <a:solidFill>
                  <a:srgbClr val="0070C0"/>
                </a:solidFill>
                <a:cs typeface="Arial" charset="0"/>
              </a:rPr>
              <a:t>2004: </a:t>
            </a:r>
            <a:r>
              <a:rPr lang="ru-RU" sz="4000" i="1">
                <a:solidFill>
                  <a:srgbClr val="0070C0"/>
                </a:solidFill>
                <a:cs typeface="Arial" charset="0"/>
              </a:rPr>
              <a:t>ЕТ</a:t>
            </a:r>
            <a:endParaRPr lang="en-GB" sz="4000" i="1">
              <a:solidFill>
                <a:srgbClr val="0070C0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</a:pPr>
            <a:endParaRPr lang="ru-RU" sz="4000">
              <a:solidFill>
                <a:srgbClr val="0070C0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 3" pitchFamily="18" charset="2"/>
              <a:buNone/>
            </a:pPr>
            <a:r>
              <a:rPr lang="ru-RU" sz="4000">
                <a:solidFill>
                  <a:srgbClr val="0070C0"/>
                </a:solidFill>
                <a:cs typeface="Arial" charset="0"/>
              </a:rPr>
              <a:t>2012: </a:t>
            </a:r>
            <a:r>
              <a:rPr lang="en-GB" sz="4000" i="1">
                <a:solidFill>
                  <a:srgbClr val="0070C0"/>
                </a:solidFill>
                <a:cs typeface="Arial" charset="0"/>
              </a:rPr>
              <a:t>NDC</a:t>
            </a:r>
            <a:endParaRPr lang="en-US" sz="4000" i="1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860425" y="2581275"/>
            <a:ext cx="6777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 3" pitchFamily="18" charset="2"/>
              <a:buChar char="Ö"/>
            </a:pPr>
            <a:endParaRPr lang="ru-RU" sz="2800" b="1">
              <a:solidFill>
                <a:srgbClr val="0075BD"/>
              </a:solidFill>
            </a:endParaRPr>
          </a:p>
        </p:txBody>
      </p:sp>
      <p:pic>
        <p:nvPicPr>
          <p:cNvPr id="30723" name="Picture 3" descr="RevealDOORopenWHITE_LEFT"/>
          <p:cNvPicPr>
            <a:picLocks noChangeAspect="1" noChangeArrowheads="1"/>
          </p:cNvPicPr>
          <p:nvPr/>
        </p:nvPicPr>
        <p:blipFill>
          <a:blip r:embed="rId3"/>
          <a:srcRect r="49965"/>
          <a:stretch>
            <a:fillRect/>
          </a:stretch>
        </p:blipFill>
        <p:spPr bwMode="auto">
          <a:xfrm>
            <a:off x="0" y="1679575"/>
            <a:ext cx="3779838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459787" cy="4017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2100" i="1" dirty="0" smtClean="0"/>
              <a:t>NDC</a:t>
            </a:r>
            <a:r>
              <a:rPr lang="en-US" sz="2100" dirty="0" smtClean="0"/>
              <a:t> = </a:t>
            </a:r>
            <a:r>
              <a:rPr lang="en-US" sz="2100" i="1" dirty="0" smtClean="0"/>
              <a:t>New Distribution Capability</a:t>
            </a:r>
            <a:r>
              <a:rPr lang="en-US" sz="2100" dirty="0" smtClean="0"/>
              <a:t> = </a:t>
            </a:r>
            <a:r>
              <a:rPr lang="ru-RU" sz="2100" dirty="0" smtClean="0"/>
              <a:t>стандарт</a:t>
            </a:r>
            <a:r>
              <a:rPr lang="en-GB" sz="2100" dirty="0" smtClean="0"/>
              <a:t> </a:t>
            </a:r>
            <a:r>
              <a:rPr lang="ru-RU" sz="2100" dirty="0" smtClean="0"/>
              <a:t>отрасли </a:t>
            </a:r>
            <a:endParaRPr lang="en-US" sz="2100" dirty="0" smtClean="0"/>
          </a:p>
          <a:p>
            <a:pPr>
              <a:spcBef>
                <a:spcPts val="1200"/>
              </a:spcBef>
              <a:defRPr/>
            </a:pPr>
            <a:r>
              <a:rPr lang="ru-RU" sz="2100" dirty="0" smtClean="0"/>
              <a:t>Сбалансированный подход,</a:t>
            </a:r>
            <a:r>
              <a:rPr lang="en-US" sz="2100" dirty="0" smtClean="0"/>
              <a:t> </a:t>
            </a:r>
            <a:r>
              <a:rPr lang="ru-RU" sz="2100" dirty="0" smtClean="0"/>
              <a:t>выигрыш для всех</a:t>
            </a:r>
            <a:r>
              <a:rPr lang="en-GB" sz="2100" dirty="0" smtClean="0"/>
              <a:t> </a:t>
            </a:r>
            <a:r>
              <a:rPr lang="ru-RU" sz="2100" dirty="0" smtClean="0"/>
              <a:t>сторон</a:t>
            </a:r>
            <a:endParaRPr lang="en-US" sz="2100" dirty="0" smtClean="0"/>
          </a:p>
          <a:p>
            <a:pPr>
              <a:spcBef>
                <a:spcPts val="1200"/>
              </a:spcBef>
              <a:defRPr/>
            </a:pPr>
            <a:r>
              <a:rPr lang="ru-RU" sz="2100" dirty="0" smtClean="0"/>
              <a:t>Пассажирам – больше возможностей для выбора,</a:t>
            </a:r>
            <a:r>
              <a:rPr lang="en-US" sz="2100" dirty="0" smtClean="0"/>
              <a:t> </a:t>
            </a:r>
            <a:r>
              <a:rPr lang="ru-RU" sz="2100" dirty="0" smtClean="0"/>
              <a:t>больше персонализации и больше прозрачности</a:t>
            </a:r>
            <a:endParaRPr lang="en-US" sz="2100" dirty="0"/>
          </a:p>
          <a:p>
            <a:pPr>
              <a:spcBef>
                <a:spcPts val="1200"/>
              </a:spcBef>
              <a:defRPr/>
            </a:pPr>
            <a:r>
              <a:rPr lang="ru-RU" sz="2100" dirty="0" smtClean="0"/>
              <a:t>Заполнить пробел между прямой продажей и продажей через посредников</a:t>
            </a:r>
            <a:r>
              <a:rPr lang="en-US" sz="2100" dirty="0" smtClean="0"/>
              <a:t> </a:t>
            </a:r>
          </a:p>
          <a:p>
            <a:pPr>
              <a:spcBef>
                <a:spcPts val="1200"/>
              </a:spcBef>
              <a:defRPr/>
            </a:pPr>
            <a:r>
              <a:rPr lang="ru-RU" sz="2100" dirty="0" smtClean="0"/>
              <a:t>Возможности для получения доходов – увеличение объемов продажи сопутствующей продукции и услуг, индивидуализация продукта,</a:t>
            </a:r>
            <a:r>
              <a:rPr lang="en-US" sz="2100" dirty="0" smtClean="0"/>
              <a:t> </a:t>
            </a:r>
            <a:r>
              <a:rPr lang="ru-RU" sz="2100" dirty="0" smtClean="0"/>
              <a:t>персонализованное предложение</a:t>
            </a:r>
            <a:endParaRPr lang="en-US" sz="2100" dirty="0" smtClean="0"/>
          </a:p>
        </p:txBody>
      </p:sp>
      <p:graphicFrame>
        <p:nvGraphicFramePr>
          <p:cNvPr id="10" name="Diagram 9"/>
          <p:cNvGraphicFramePr/>
          <p:nvPr/>
        </p:nvGraphicFramePr>
        <p:xfrm>
          <a:off x="446567" y="1446028"/>
          <a:ext cx="8229600" cy="53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2205038"/>
            <a:ext cx="4608513" cy="4176712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Font typeface="Wingdings 3" pitchFamily="18" charset="2"/>
              <a:buNone/>
              <a:defRPr/>
            </a:pPr>
            <a:r>
              <a:rPr lang="ru-RU" b="1" dirty="0" smtClean="0"/>
              <a:t>Что такое процесс продажи перевозок</a:t>
            </a:r>
            <a:endParaRPr lang="en-US" b="1" dirty="0" smtClean="0"/>
          </a:p>
          <a:p>
            <a:pPr>
              <a:spcAft>
                <a:spcPts val="1200"/>
              </a:spcAft>
              <a:defRPr/>
            </a:pPr>
            <a:r>
              <a:rPr lang="ru-RU" sz="1800" dirty="0" smtClean="0"/>
              <a:t>Способы «доставки» продукции авиакомпании  своему потребителю</a:t>
            </a:r>
            <a:endParaRPr lang="en-US" sz="1800" dirty="0" smtClean="0"/>
          </a:p>
          <a:p>
            <a:pPr>
              <a:spcAft>
                <a:spcPts val="1200"/>
              </a:spcAft>
              <a:defRPr/>
            </a:pPr>
            <a:r>
              <a:rPr lang="ru-RU" sz="1800" dirty="0" smtClean="0"/>
              <a:t>Все процессы взаимосвязаны</a:t>
            </a:r>
            <a:endParaRPr lang="en-CA" sz="1800" dirty="0"/>
          </a:p>
          <a:p>
            <a:pPr marL="0" indent="0">
              <a:spcAft>
                <a:spcPts val="1200"/>
              </a:spcAft>
              <a:buFont typeface="Wingdings 3" pitchFamily="18" charset="2"/>
              <a:buNone/>
              <a:defRPr/>
            </a:pPr>
            <a:r>
              <a:rPr lang="en-CA" sz="1800" dirty="0" smtClean="0"/>
              <a:t>	</a:t>
            </a:r>
          </a:p>
          <a:p>
            <a:pPr>
              <a:defRPr/>
            </a:pPr>
            <a:r>
              <a:rPr lang="ru-RU" sz="1800" dirty="0" smtClean="0">
                <a:solidFill>
                  <a:srgbClr val="0075BD"/>
                </a:solidFill>
              </a:rPr>
              <a:t>Проект</a:t>
            </a:r>
            <a:r>
              <a:rPr lang="ru-RU" sz="1800" i="1" dirty="0" smtClean="0">
                <a:solidFill>
                  <a:srgbClr val="0075BD"/>
                </a:solidFill>
              </a:rPr>
              <a:t> </a:t>
            </a:r>
            <a:r>
              <a:rPr lang="en-CA" sz="1800" i="1" dirty="0" smtClean="0">
                <a:solidFill>
                  <a:srgbClr val="0075BD"/>
                </a:solidFill>
              </a:rPr>
              <a:t>NDC</a:t>
            </a:r>
            <a:r>
              <a:rPr lang="en-CA" sz="1800" dirty="0" smtClean="0">
                <a:solidFill>
                  <a:srgbClr val="0075BD"/>
                </a:solidFill>
              </a:rPr>
              <a:t> </a:t>
            </a:r>
            <a:r>
              <a:rPr lang="ru-RU" sz="1800" dirty="0">
                <a:solidFill>
                  <a:srgbClr val="0075BD"/>
                </a:solidFill>
              </a:rPr>
              <a:t>на первоначальном этапе </a:t>
            </a:r>
            <a:r>
              <a:rPr lang="ru-RU" sz="1800" dirty="0" smtClean="0">
                <a:solidFill>
                  <a:srgbClr val="0075BD"/>
                </a:solidFill>
              </a:rPr>
              <a:t>будет нацелен на разработку стандартов, влияющих на процесс совершения покупки</a:t>
            </a:r>
            <a:endParaRPr lang="en-CA" sz="1800" dirty="0">
              <a:solidFill>
                <a:srgbClr val="0075BD"/>
              </a:solidFill>
            </a:endParaRPr>
          </a:p>
          <a:p>
            <a:pPr marL="0" indent="0">
              <a:buFont typeface="Wingdings 3" pitchFamily="18" charset="2"/>
              <a:buNone/>
              <a:defRPr/>
            </a:pPr>
            <a:endParaRPr lang="en-CA" sz="1800" dirty="0" smtClean="0"/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  <a:defRPr/>
            </a:pPr>
            <a:endParaRPr lang="en-CA" sz="1600" dirty="0" smtClean="0"/>
          </a:p>
          <a:p>
            <a:pPr>
              <a:defRPr/>
            </a:pPr>
            <a:endParaRPr lang="en-US" sz="16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03213" y="2420938"/>
            <a:ext cx="3692525" cy="3744912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1138" y="1412875"/>
            <a:ext cx="87137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Arial" charset="0"/>
              </a:defRPr>
            </a:lvl9pPr>
          </a:lstStyle>
          <a:p>
            <a:pPr>
              <a:buFont typeface="Wingdings 3" pitchFamily="18" charset="2"/>
              <a:buNone/>
              <a:defRPr/>
            </a:pPr>
            <a:r>
              <a:rPr lang="ru-RU" sz="3400" dirty="0" smtClean="0"/>
              <a:t>Жизненный цикл продажи авиаперевозок</a:t>
            </a:r>
            <a:endParaRPr lang="en-US" sz="3400" dirty="0">
              <a:solidFill>
                <a:schemeClr val="accent6"/>
              </a:solidFill>
            </a:endParaRPr>
          </a:p>
        </p:txBody>
      </p:sp>
      <p:sp>
        <p:nvSpPr>
          <p:cNvPr id="34820" name="Line Callout 2 4"/>
          <p:cNvSpPr>
            <a:spLocks/>
          </p:cNvSpPr>
          <p:nvPr/>
        </p:nvSpPr>
        <p:spPr bwMode="auto">
          <a:xfrm>
            <a:off x="2987675" y="5732463"/>
            <a:ext cx="1620838" cy="649287"/>
          </a:xfrm>
          <a:prstGeom prst="borderCallout2">
            <a:avLst>
              <a:gd name="adj1" fmla="val -972"/>
              <a:gd name="adj2" fmla="val 49630"/>
              <a:gd name="adj3" fmla="val -119574"/>
              <a:gd name="adj4" fmla="val 45458"/>
              <a:gd name="adj5" fmla="val -243616"/>
              <a:gd name="adj6" fmla="val 41986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 3" pitchFamily="18" charset="2"/>
              <a:buNone/>
            </a:pPr>
            <a:r>
              <a:rPr lang="en-CA" sz="1100" b="1" i="1">
                <a:solidFill>
                  <a:srgbClr val="0075BD"/>
                </a:solidFill>
              </a:rPr>
              <a:t>NDC</a:t>
            </a:r>
            <a:r>
              <a:rPr lang="ru-RU" sz="1100" b="1" i="1">
                <a:solidFill>
                  <a:srgbClr val="0075BD"/>
                </a:solidFill>
              </a:rPr>
              <a:t> </a:t>
            </a:r>
            <a:r>
              <a:rPr lang="ru-RU" sz="1100" b="1">
                <a:solidFill>
                  <a:srgbClr val="0075BD"/>
                </a:solidFill>
              </a:rPr>
              <a:t>нацелен на этот аспект процесса продажи</a:t>
            </a:r>
            <a:endParaRPr lang="en-US" sz="1100" b="1">
              <a:solidFill>
                <a:srgbClr val="0075B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TA PowerPoint Template - Dynamic Sky v01">
  <a:themeElements>
    <a:clrScheme name="IATA PowerPoint Template - Dynamic Sky v0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5DC11"/>
      </a:accent1>
      <a:accent2>
        <a:srgbClr val="FF850A"/>
      </a:accent2>
      <a:accent3>
        <a:srgbClr val="FFFFFF"/>
      </a:accent3>
      <a:accent4>
        <a:srgbClr val="000000"/>
      </a:accent4>
      <a:accent5>
        <a:srgbClr val="D7EBAA"/>
      </a:accent5>
      <a:accent6>
        <a:srgbClr val="E77808"/>
      </a:accent6>
      <a:hlink>
        <a:srgbClr val="F40F61"/>
      </a:hlink>
      <a:folHlink>
        <a:srgbClr val="A046A8"/>
      </a:folHlink>
    </a:clrScheme>
    <a:fontScheme name="IATA PowerPoint Template - Dynamic Sky v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 3" pitchFamily="18" charset="2"/>
          <a:buChar char="Ö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B2B5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 3" pitchFamily="18" charset="2"/>
          <a:buChar char="Ö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B2B5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TA PowerPoint Template - Dynamic Sky v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 PowerPoint Template - Dynamic Sky v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 PowerPoint Template - Dynamic Sky v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 PowerPoint Template - Dynamic Sky v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 PowerPoint Template - Dynamic Sky v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 PowerPoint Template - Dynamic Sky v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 PowerPoint Template - Dynamic Sky v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 PowerPoint Template - Dynamic Sky v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 PowerPoint Template - Dynamic Sky v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 PowerPoint Template - Dynamic Sky v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 PowerPoint Template - Dynamic Sky v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 PowerPoint Template - Dynamic Sky v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A PowerPoint Template - Dynamic Sky v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DC1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7EB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A PowerPoint Template - Dynamic Sky v0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5DC11"/>
        </a:accent1>
        <a:accent2>
          <a:srgbClr val="FF850A"/>
        </a:accent2>
        <a:accent3>
          <a:srgbClr val="FFFFFF"/>
        </a:accent3>
        <a:accent4>
          <a:srgbClr val="000000"/>
        </a:accent4>
        <a:accent5>
          <a:srgbClr val="D7EBAA"/>
        </a:accent5>
        <a:accent6>
          <a:srgbClr val="E77808"/>
        </a:accent6>
        <a:hlink>
          <a:srgbClr val="F40F61"/>
        </a:hlink>
        <a:folHlink>
          <a:srgbClr val="A046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Designs\IATA PowerPoint Template - Dynamic Sky v01.pot</Template>
  <TotalTime>0</TotalTime>
  <Words>977</Words>
  <Application>Microsoft Office PowerPoint</Application>
  <PresentationFormat>Экран (4:3)</PresentationFormat>
  <Paragraphs>193</Paragraphs>
  <Slides>23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Wingdings 3</vt:lpstr>
      <vt:lpstr>Times New Roman</vt:lpstr>
      <vt:lpstr>Symbol</vt:lpstr>
      <vt:lpstr>AkzidenzGroteskBQ-Cnd</vt:lpstr>
      <vt:lpstr>ＭＳ Ｐゴシック</vt:lpstr>
      <vt:lpstr>Wingdings</vt:lpstr>
      <vt:lpstr>IATA PowerPoint Template - Dynamic Sky v01</vt:lpstr>
      <vt:lpstr>IATA PowerPoint Template - Dynamic Sky v01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Основные положения NDC </vt:lpstr>
      <vt:lpstr>Взаимодействие с заинтересованными сторонами</vt:lpstr>
      <vt:lpstr>Суть проблемы традиционной схемы</vt:lpstr>
      <vt:lpstr>Слайд 13</vt:lpstr>
      <vt:lpstr>Слайд 14</vt:lpstr>
      <vt:lpstr>Схема продажи перевозок нового поколения</vt:lpstr>
      <vt:lpstr>Слайд 16</vt:lpstr>
      <vt:lpstr>Слайд 17</vt:lpstr>
      <vt:lpstr>Некоторые пояснения – о чем идет речь</vt:lpstr>
      <vt:lpstr>Слайд 19</vt:lpstr>
      <vt:lpstr>Слайд 20</vt:lpstr>
      <vt:lpstr>Слайд 21</vt:lpstr>
      <vt:lpstr>Слайд 22</vt:lpstr>
      <vt:lpstr>Выживает не тот вид, который обладает большей физической силой или самым высоким интеллектом, а тот, кто наиболее приспособлен к переменам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StB programme update</dc:title>
  <dc:creator/>
  <cp:lastModifiedBy/>
  <cp:revision>1334</cp:revision>
  <cp:lastPrinted>2012-07-27T12:15:38Z</cp:lastPrinted>
  <dcterms:created xsi:type="dcterms:W3CDTF">2005-03-18T21:27:37Z</dcterms:created>
  <dcterms:modified xsi:type="dcterms:W3CDTF">2012-11-20T13:10:20Z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atus">
    <vt:lpwstr>For review</vt:lpwstr>
  </property>
</Properties>
</file>