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94" r:id="rId3"/>
    <p:sldId id="313" r:id="rId4"/>
    <p:sldId id="312" r:id="rId5"/>
    <p:sldId id="292" r:id="rId6"/>
    <p:sldId id="282" r:id="rId7"/>
    <p:sldId id="314" r:id="rId8"/>
    <p:sldId id="300" r:id="rId9"/>
    <p:sldId id="302" r:id="rId10"/>
    <p:sldId id="283" r:id="rId11"/>
    <p:sldId id="305" r:id="rId12"/>
    <p:sldId id="307" r:id="rId13"/>
    <p:sldId id="310" r:id="rId14"/>
    <p:sldId id="298" r:id="rId1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0313195-71D9-485A-9A7B-29110FDCFE35}">
          <p14:sldIdLst>
            <p14:sldId id="276"/>
            <p14:sldId id="294"/>
            <p14:sldId id="313"/>
            <p14:sldId id="312"/>
            <p14:sldId id="292"/>
            <p14:sldId id="282"/>
            <p14:sldId id="314"/>
            <p14:sldId id="300"/>
            <p14:sldId id="302"/>
            <p14:sldId id="283"/>
            <p14:sldId id="305"/>
            <p14:sldId id="307"/>
            <p14:sldId id="310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2B2B2"/>
    <a:srgbClr val="EAEAEA"/>
    <a:srgbClr val="FFFF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824" autoAdjust="0"/>
  </p:normalViewPr>
  <p:slideViewPr>
    <p:cSldViewPr>
      <p:cViewPr varScale="1">
        <p:scale>
          <a:sx n="79" d="100"/>
          <a:sy n="79" d="100"/>
        </p:scale>
        <p:origin x="-978" y="-90"/>
      </p:cViewPr>
      <p:guideLst>
        <p:guide orient="horz" pos="1026"/>
        <p:guide pos="3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40B17-EB3E-42A9-8959-7AE0516D08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8FA133-B0A8-47F6-A898-AF3A50DDAAE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Calibri" pitchFamily="34" charset="0"/>
            </a:rPr>
            <a:t>Обнаружение</a:t>
          </a:r>
        </a:p>
        <a:p>
          <a:r>
            <a:rPr lang="ru-RU" sz="1400" dirty="0" smtClean="0">
              <a:latin typeface="Calibri" pitchFamily="34" charset="0"/>
            </a:rPr>
            <a:t>Лазерный сканер обнаружения</a:t>
          </a:r>
          <a:endParaRPr lang="ru-RU" sz="1400" dirty="0"/>
        </a:p>
      </dgm:t>
    </dgm:pt>
    <dgm:pt modelId="{A484EE64-4B8D-4857-96AA-010EF5317F94}" type="parTrans" cxnId="{CE6DD428-FDEF-4BA4-B8E8-1162EC95ED60}">
      <dgm:prSet/>
      <dgm:spPr/>
      <dgm:t>
        <a:bodyPr/>
        <a:lstStyle/>
        <a:p>
          <a:endParaRPr lang="ru-RU"/>
        </a:p>
      </dgm:t>
    </dgm:pt>
    <dgm:pt modelId="{EFDF68D2-D23B-4506-8173-55ABE910AE7C}" type="sibTrans" cxnId="{CE6DD428-FDEF-4BA4-B8E8-1162EC95ED60}">
      <dgm:prSet/>
      <dgm:spPr/>
      <dgm:t>
        <a:bodyPr/>
        <a:lstStyle/>
        <a:p>
          <a:endParaRPr lang="ru-RU"/>
        </a:p>
      </dgm:t>
    </dgm:pt>
    <dgm:pt modelId="{0F14297A-385D-44E7-A8E0-C7DE6D3931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Calibri" pitchFamily="34" charset="0"/>
            </a:rPr>
            <a:t>Формирование изображения</a:t>
          </a:r>
        </a:p>
        <a:p>
          <a:r>
            <a:rPr lang="ru-RU" sz="1400" dirty="0" smtClean="0">
              <a:latin typeface="Calibri" pitchFamily="34" charset="0"/>
            </a:rPr>
            <a:t>Видеокамера с инфракрасной подсветкой</a:t>
          </a:r>
          <a:endParaRPr lang="ru-RU" sz="1400" dirty="0"/>
        </a:p>
      </dgm:t>
    </dgm:pt>
    <dgm:pt modelId="{9F3DB4FC-658F-4D0C-A5D2-3781DA8E1A31}" type="parTrans" cxnId="{EE230F6B-0163-4F5E-AEA8-1539CFB71862}">
      <dgm:prSet/>
      <dgm:spPr/>
      <dgm:t>
        <a:bodyPr/>
        <a:lstStyle/>
        <a:p>
          <a:endParaRPr lang="ru-RU"/>
        </a:p>
      </dgm:t>
    </dgm:pt>
    <dgm:pt modelId="{B70434FA-97F2-4D36-B4CB-D2C1952CD684}" type="sibTrans" cxnId="{EE230F6B-0163-4F5E-AEA8-1539CFB71862}">
      <dgm:prSet/>
      <dgm:spPr/>
      <dgm:t>
        <a:bodyPr/>
        <a:lstStyle/>
        <a:p>
          <a:endParaRPr lang="ru-RU"/>
        </a:p>
      </dgm:t>
    </dgm:pt>
    <dgm:pt modelId="{824129B3-2C58-4A3B-9FCC-E8EF72EC8E1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rgbClr val="000000"/>
              </a:solidFill>
              <a:latin typeface="Calibri" pitchFamily="34" charset="0"/>
            </a:rPr>
            <a:t>Классификация</a:t>
          </a:r>
        </a:p>
        <a:p>
          <a:r>
            <a:rPr lang="ru-RU" sz="1400" dirty="0" smtClean="0">
              <a:latin typeface="Calibri" pitchFamily="34" charset="0"/>
            </a:rPr>
            <a:t>Лазерный сканер классификации</a:t>
          </a:r>
          <a:endParaRPr lang="ru-RU" sz="1400" dirty="0"/>
        </a:p>
      </dgm:t>
    </dgm:pt>
    <dgm:pt modelId="{D6F3AAE4-4697-49B5-99EC-9687F166D7C9}" type="parTrans" cxnId="{55EA5CA2-D903-4ACC-B299-2415F6C355F1}">
      <dgm:prSet/>
      <dgm:spPr/>
      <dgm:t>
        <a:bodyPr/>
        <a:lstStyle/>
        <a:p>
          <a:endParaRPr lang="ru-RU"/>
        </a:p>
      </dgm:t>
    </dgm:pt>
    <dgm:pt modelId="{2285F014-8986-4188-ACCE-23EEFA5E2E9C}" type="sibTrans" cxnId="{55EA5CA2-D903-4ACC-B299-2415F6C355F1}">
      <dgm:prSet/>
      <dgm:spPr/>
      <dgm:t>
        <a:bodyPr/>
        <a:lstStyle/>
        <a:p>
          <a:endParaRPr lang="ru-RU"/>
        </a:p>
      </dgm:t>
    </dgm:pt>
    <dgm:pt modelId="{126DA11C-D6AC-459A-83BC-F5415E9F74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Calibri" pitchFamily="34" charset="0"/>
            </a:rPr>
            <a:t>Передача данных</a:t>
          </a:r>
        </a:p>
        <a:p>
          <a:r>
            <a:rPr lang="ru-RU" sz="1400" dirty="0" smtClean="0">
              <a:latin typeface="Calibri" pitchFamily="34" charset="0"/>
            </a:rPr>
            <a:t>Микроволновый приемо-передатчик</a:t>
          </a:r>
          <a:endParaRPr lang="de-DE" sz="1400" b="1" dirty="0">
            <a:solidFill>
              <a:srgbClr val="000000"/>
            </a:solidFill>
            <a:latin typeface="Calibri" pitchFamily="34" charset="0"/>
          </a:endParaRPr>
        </a:p>
      </dgm:t>
    </dgm:pt>
    <dgm:pt modelId="{DBB8022F-3BA3-4A20-B94E-4467A14DF9F4}" type="parTrans" cxnId="{4F2BDDF1-7DE1-4B98-A10E-12E149F48CDE}">
      <dgm:prSet/>
      <dgm:spPr/>
      <dgm:t>
        <a:bodyPr/>
        <a:lstStyle/>
        <a:p>
          <a:endParaRPr lang="ru-RU"/>
        </a:p>
      </dgm:t>
    </dgm:pt>
    <dgm:pt modelId="{DF8813DC-C71B-4245-BE94-D63D5C230A5F}" type="sibTrans" cxnId="{4F2BDDF1-7DE1-4B98-A10E-12E149F48CDE}">
      <dgm:prSet/>
      <dgm:spPr/>
      <dgm:t>
        <a:bodyPr/>
        <a:lstStyle/>
        <a:p>
          <a:endParaRPr lang="ru-RU"/>
        </a:p>
      </dgm:t>
    </dgm:pt>
    <dgm:pt modelId="{73AAB961-7EF9-4C2C-95BA-70C217511577}" type="pres">
      <dgm:prSet presAssocID="{19240B17-EB3E-42A9-8959-7AE0516D08C2}" presName="Name0" presStyleCnt="0">
        <dgm:presLayoutVars>
          <dgm:dir/>
          <dgm:resizeHandles val="exact"/>
        </dgm:presLayoutVars>
      </dgm:prSet>
      <dgm:spPr/>
    </dgm:pt>
    <dgm:pt modelId="{C02D4AAB-05AE-4CC0-B0B2-538CF3125505}" type="pres">
      <dgm:prSet presAssocID="{308FA133-B0A8-47F6-A898-AF3A50DDAAE4}" presName="node" presStyleLbl="node1" presStyleIdx="0" presStyleCnt="4" custScaleX="11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C6B6-3F5C-4BB8-AD74-DD0F51076AB0}" type="pres">
      <dgm:prSet presAssocID="{EFDF68D2-D23B-4506-8173-55ABE910AE7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B706B27-FA0D-461D-8CCB-03A31B842233}" type="pres">
      <dgm:prSet presAssocID="{EFDF68D2-D23B-4506-8173-55ABE910AE7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F0A088A-4274-47D7-B893-DB3085895222}" type="pres">
      <dgm:prSet presAssocID="{0F14297A-385D-44E7-A8E0-C7DE6D393152}" presName="node" presStyleLbl="node1" presStyleIdx="1" presStyleCnt="4" custScaleX="12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45F58-1063-412A-8CC7-F1C0166FA95A}" type="pres">
      <dgm:prSet presAssocID="{B70434FA-97F2-4D36-B4CB-D2C1952CD68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7D55F7E-DAB0-4673-BEB6-D05947EDBAD6}" type="pres">
      <dgm:prSet presAssocID="{B70434FA-97F2-4D36-B4CB-D2C1952CD68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0872B1-A265-4128-AA54-0B30FEC7316E}" type="pres">
      <dgm:prSet presAssocID="{824129B3-2C58-4A3B-9FCC-E8EF72EC8E16}" presName="node" presStyleLbl="node1" presStyleIdx="2" presStyleCnt="4" custScaleX="116720" custLinFactNeighborX="-5099" custLinFactNeighborY="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EF230-DB6C-4CF2-A983-247367E66543}" type="pres">
      <dgm:prSet presAssocID="{2285F014-8986-4188-ACCE-23EEFA5E2E9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7285C54-D160-49AC-A062-D75BB8B93259}" type="pres">
      <dgm:prSet presAssocID="{2285F014-8986-4188-ACCE-23EEFA5E2E9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1ADE559-26D9-4C4E-8CF2-A16511015AEA}" type="pres">
      <dgm:prSet presAssocID="{126DA11C-D6AC-459A-83BC-F5415E9F7423}" presName="node" presStyleLbl="node1" presStyleIdx="3" presStyleCnt="4" custScaleX="120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2C668-59C6-42CC-81EC-3E71B144718E}" type="presOf" srcId="{308FA133-B0A8-47F6-A898-AF3A50DDAAE4}" destId="{C02D4AAB-05AE-4CC0-B0B2-538CF3125505}" srcOrd="0" destOrd="0" presId="urn:microsoft.com/office/officeart/2005/8/layout/process1"/>
    <dgm:cxn modelId="{16E732C2-1209-49F6-BEE0-4B2C04F7E2A9}" type="presOf" srcId="{126DA11C-D6AC-459A-83BC-F5415E9F7423}" destId="{71ADE559-26D9-4C4E-8CF2-A16511015AEA}" srcOrd="0" destOrd="0" presId="urn:microsoft.com/office/officeart/2005/8/layout/process1"/>
    <dgm:cxn modelId="{362B818D-CE71-42D1-99E8-4F4C34595B1D}" type="presOf" srcId="{B70434FA-97F2-4D36-B4CB-D2C1952CD684}" destId="{17D55F7E-DAB0-4673-BEB6-D05947EDBAD6}" srcOrd="1" destOrd="0" presId="urn:microsoft.com/office/officeart/2005/8/layout/process1"/>
    <dgm:cxn modelId="{06FC8814-15E9-43DC-96B1-6E6CFB6ED664}" type="presOf" srcId="{824129B3-2C58-4A3B-9FCC-E8EF72EC8E16}" destId="{A20872B1-A265-4128-AA54-0B30FEC7316E}" srcOrd="0" destOrd="0" presId="urn:microsoft.com/office/officeart/2005/8/layout/process1"/>
    <dgm:cxn modelId="{19DDEB87-5AE4-4212-B466-13230AA3FF51}" type="presOf" srcId="{2285F014-8986-4188-ACCE-23EEFA5E2E9C}" destId="{97285C54-D160-49AC-A062-D75BB8B93259}" srcOrd="1" destOrd="0" presId="urn:microsoft.com/office/officeart/2005/8/layout/process1"/>
    <dgm:cxn modelId="{80E55FFF-D684-4879-8461-1761ADD9AF30}" type="presOf" srcId="{0F14297A-385D-44E7-A8E0-C7DE6D393152}" destId="{FF0A088A-4274-47D7-B893-DB3085895222}" srcOrd="0" destOrd="0" presId="urn:microsoft.com/office/officeart/2005/8/layout/process1"/>
    <dgm:cxn modelId="{55EA5CA2-D903-4ACC-B299-2415F6C355F1}" srcId="{19240B17-EB3E-42A9-8959-7AE0516D08C2}" destId="{824129B3-2C58-4A3B-9FCC-E8EF72EC8E16}" srcOrd="2" destOrd="0" parTransId="{D6F3AAE4-4697-49B5-99EC-9687F166D7C9}" sibTransId="{2285F014-8986-4188-ACCE-23EEFA5E2E9C}"/>
    <dgm:cxn modelId="{365DB9B0-FF50-41C7-8355-B4A3FF837146}" type="presOf" srcId="{EFDF68D2-D23B-4506-8173-55ABE910AE7C}" destId="{46A8C6B6-3F5C-4BB8-AD74-DD0F51076AB0}" srcOrd="0" destOrd="0" presId="urn:microsoft.com/office/officeart/2005/8/layout/process1"/>
    <dgm:cxn modelId="{66EE5A02-E409-49D2-97FC-3FF0F8B38C82}" type="presOf" srcId="{19240B17-EB3E-42A9-8959-7AE0516D08C2}" destId="{73AAB961-7EF9-4C2C-95BA-70C217511577}" srcOrd="0" destOrd="0" presId="urn:microsoft.com/office/officeart/2005/8/layout/process1"/>
    <dgm:cxn modelId="{EE230F6B-0163-4F5E-AEA8-1539CFB71862}" srcId="{19240B17-EB3E-42A9-8959-7AE0516D08C2}" destId="{0F14297A-385D-44E7-A8E0-C7DE6D393152}" srcOrd="1" destOrd="0" parTransId="{9F3DB4FC-658F-4D0C-A5D2-3781DA8E1A31}" sibTransId="{B70434FA-97F2-4D36-B4CB-D2C1952CD684}"/>
    <dgm:cxn modelId="{D82A8001-BE6A-4FFE-BF31-3DE8242F5A02}" type="presOf" srcId="{B70434FA-97F2-4D36-B4CB-D2C1952CD684}" destId="{FDE45F58-1063-412A-8CC7-F1C0166FA95A}" srcOrd="0" destOrd="0" presId="urn:microsoft.com/office/officeart/2005/8/layout/process1"/>
    <dgm:cxn modelId="{4814C70D-8851-40B9-B24C-5214B42380FC}" type="presOf" srcId="{EFDF68D2-D23B-4506-8173-55ABE910AE7C}" destId="{DB706B27-FA0D-461D-8CCB-03A31B842233}" srcOrd="1" destOrd="0" presId="urn:microsoft.com/office/officeart/2005/8/layout/process1"/>
    <dgm:cxn modelId="{CE6DD428-FDEF-4BA4-B8E8-1162EC95ED60}" srcId="{19240B17-EB3E-42A9-8959-7AE0516D08C2}" destId="{308FA133-B0A8-47F6-A898-AF3A50DDAAE4}" srcOrd="0" destOrd="0" parTransId="{A484EE64-4B8D-4857-96AA-010EF5317F94}" sibTransId="{EFDF68D2-D23B-4506-8173-55ABE910AE7C}"/>
    <dgm:cxn modelId="{4F2BDDF1-7DE1-4B98-A10E-12E149F48CDE}" srcId="{19240B17-EB3E-42A9-8959-7AE0516D08C2}" destId="{126DA11C-D6AC-459A-83BC-F5415E9F7423}" srcOrd="3" destOrd="0" parTransId="{DBB8022F-3BA3-4A20-B94E-4467A14DF9F4}" sibTransId="{DF8813DC-C71B-4245-BE94-D63D5C230A5F}"/>
    <dgm:cxn modelId="{993A847C-3C92-46C8-A0C4-245B520AF644}" type="presOf" srcId="{2285F014-8986-4188-ACCE-23EEFA5E2E9C}" destId="{8FBEF230-DB6C-4CF2-A983-247367E66543}" srcOrd="0" destOrd="0" presId="urn:microsoft.com/office/officeart/2005/8/layout/process1"/>
    <dgm:cxn modelId="{B72A5B1E-8217-4805-AE21-DD3485C9F569}" type="presParOf" srcId="{73AAB961-7EF9-4C2C-95BA-70C217511577}" destId="{C02D4AAB-05AE-4CC0-B0B2-538CF3125505}" srcOrd="0" destOrd="0" presId="urn:microsoft.com/office/officeart/2005/8/layout/process1"/>
    <dgm:cxn modelId="{094CCC32-2B84-4D5D-8FAC-3985BEBE4D1B}" type="presParOf" srcId="{73AAB961-7EF9-4C2C-95BA-70C217511577}" destId="{46A8C6B6-3F5C-4BB8-AD74-DD0F51076AB0}" srcOrd="1" destOrd="0" presId="urn:microsoft.com/office/officeart/2005/8/layout/process1"/>
    <dgm:cxn modelId="{F5FB269D-E821-4744-8B3D-73E231C030DB}" type="presParOf" srcId="{46A8C6B6-3F5C-4BB8-AD74-DD0F51076AB0}" destId="{DB706B27-FA0D-461D-8CCB-03A31B842233}" srcOrd="0" destOrd="0" presId="urn:microsoft.com/office/officeart/2005/8/layout/process1"/>
    <dgm:cxn modelId="{9DC86391-781E-4581-8ADD-742ED744DC64}" type="presParOf" srcId="{73AAB961-7EF9-4C2C-95BA-70C217511577}" destId="{FF0A088A-4274-47D7-B893-DB3085895222}" srcOrd="2" destOrd="0" presId="urn:microsoft.com/office/officeart/2005/8/layout/process1"/>
    <dgm:cxn modelId="{682EA7B8-4852-4E96-9D0C-D74A7D76C02F}" type="presParOf" srcId="{73AAB961-7EF9-4C2C-95BA-70C217511577}" destId="{FDE45F58-1063-412A-8CC7-F1C0166FA95A}" srcOrd="3" destOrd="0" presId="urn:microsoft.com/office/officeart/2005/8/layout/process1"/>
    <dgm:cxn modelId="{B5A9D96E-1BDF-42E7-A146-4EAEE14AF9B4}" type="presParOf" srcId="{FDE45F58-1063-412A-8CC7-F1C0166FA95A}" destId="{17D55F7E-DAB0-4673-BEB6-D05947EDBAD6}" srcOrd="0" destOrd="0" presId="urn:microsoft.com/office/officeart/2005/8/layout/process1"/>
    <dgm:cxn modelId="{27EFA3E2-E65E-4317-8FD8-D2734D09A805}" type="presParOf" srcId="{73AAB961-7EF9-4C2C-95BA-70C217511577}" destId="{A20872B1-A265-4128-AA54-0B30FEC7316E}" srcOrd="4" destOrd="0" presId="urn:microsoft.com/office/officeart/2005/8/layout/process1"/>
    <dgm:cxn modelId="{8D777FCF-238E-47FE-98EE-0078870AA2F3}" type="presParOf" srcId="{73AAB961-7EF9-4C2C-95BA-70C217511577}" destId="{8FBEF230-DB6C-4CF2-A983-247367E66543}" srcOrd="5" destOrd="0" presId="urn:microsoft.com/office/officeart/2005/8/layout/process1"/>
    <dgm:cxn modelId="{D95D4ED0-95EE-4952-A53D-7AA870357A72}" type="presParOf" srcId="{8FBEF230-DB6C-4CF2-A983-247367E66543}" destId="{97285C54-D160-49AC-A062-D75BB8B93259}" srcOrd="0" destOrd="0" presId="urn:microsoft.com/office/officeart/2005/8/layout/process1"/>
    <dgm:cxn modelId="{771C0988-D1C3-463B-9DDF-13314DDF379C}" type="presParOf" srcId="{73AAB961-7EF9-4C2C-95BA-70C217511577}" destId="{71ADE559-26D9-4C4E-8CF2-A16511015AE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D4AAB-05AE-4CC0-B0B2-538CF3125505}">
      <dsp:nvSpPr>
        <dsp:cNvPr id="0" name=""/>
        <dsp:cNvSpPr/>
      </dsp:nvSpPr>
      <dsp:spPr>
        <a:xfrm>
          <a:off x="8037" y="129866"/>
          <a:ext cx="1641789" cy="1324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Calibri" pitchFamily="34" charset="0"/>
            </a:rPr>
            <a:t>Обнаружение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Лазерный сканер обнаружения</a:t>
          </a:r>
          <a:endParaRPr lang="ru-RU" sz="1400" kern="1200" dirty="0"/>
        </a:p>
      </dsp:txBody>
      <dsp:txXfrm>
        <a:off x="8037" y="129866"/>
        <a:ext cx="1641789" cy="1324443"/>
      </dsp:txXfrm>
    </dsp:sp>
    <dsp:sp modelId="{46A8C6B6-3F5C-4BB8-AD74-DD0F51076AB0}">
      <dsp:nvSpPr>
        <dsp:cNvPr id="0" name=""/>
        <dsp:cNvSpPr/>
      </dsp:nvSpPr>
      <dsp:spPr>
        <a:xfrm>
          <a:off x="1789582" y="618791"/>
          <a:ext cx="296281" cy="346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89582" y="618791"/>
        <a:ext cx="296281" cy="346593"/>
      </dsp:txXfrm>
    </dsp:sp>
    <dsp:sp modelId="{FF0A088A-4274-47D7-B893-DB3085895222}">
      <dsp:nvSpPr>
        <dsp:cNvPr id="0" name=""/>
        <dsp:cNvSpPr/>
      </dsp:nvSpPr>
      <dsp:spPr>
        <a:xfrm>
          <a:off x="2208847" y="129866"/>
          <a:ext cx="1699144" cy="1324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alibri" pitchFamily="34" charset="0"/>
            </a:rPr>
            <a:t>Формирование изображения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Видеокамера с инфракрасной подсветкой</a:t>
          </a:r>
          <a:endParaRPr lang="ru-RU" sz="1400" kern="1200" dirty="0"/>
        </a:p>
      </dsp:txBody>
      <dsp:txXfrm>
        <a:off x="2208847" y="129866"/>
        <a:ext cx="1699144" cy="1324443"/>
      </dsp:txXfrm>
    </dsp:sp>
    <dsp:sp modelId="{FDE45F58-1063-412A-8CC7-F1C0166FA95A}">
      <dsp:nvSpPr>
        <dsp:cNvPr id="0" name=""/>
        <dsp:cNvSpPr/>
      </dsp:nvSpPr>
      <dsp:spPr>
        <a:xfrm rot="22208">
          <a:off x="4040619" y="626044"/>
          <a:ext cx="281179" cy="346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2208">
        <a:off x="4040619" y="626044"/>
        <a:ext cx="281179" cy="346593"/>
      </dsp:txXfrm>
    </dsp:sp>
    <dsp:sp modelId="{A20872B1-A265-4128-AA54-0B30FEC7316E}">
      <dsp:nvSpPr>
        <dsp:cNvPr id="0" name=""/>
        <dsp:cNvSpPr/>
      </dsp:nvSpPr>
      <dsp:spPr>
        <a:xfrm>
          <a:off x="4438509" y="144050"/>
          <a:ext cx="1631223" cy="1324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  <a:latin typeface="Calibri" pitchFamily="34" charset="0"/>
            </a:rPr>
            <a:t>Классификация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Лазерный сканер классификации</a:t>
          </a:r>
          <a:endParaRPr lang="ru-RU" sz="1400" kern="1200" dirty="0"/>
        </a:p>
      </dsp:txBody>
      <dsp:txXfrm>
        <a:off x="4438509" y="144050"/>
        <a:ext cx="1631223" cy="1324443"/>
      </dsp:txXfrm>
    </dsp:sp>
    <dsp:sp modelId="{8FBEF230-DB6C-4CF2-A983-247367E66543}">
      <dsp:nvSpPr>
        <dsp:cNvPr id="0" name=""/>
        <dsp:cNvSpPr/>
      </dsp:nvSpPr>
      <dsp:spPr>
        <a:xfrm rot="21578297">
          <a:off x="6216611" y="625916"/>
          <a:ext cx="311394" cy="346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578297">
        <a:off x="6216611" y="625916"/>
        <a:ext cx="311394" cy="346593"/>
      </dsp:txXfrm>
    </dsp:sp>
    <dsp:sp modelId="{71ADE559-26D9-4C4E-8CF2-A16511015AEA}">
      <dsp:nvSpPr>
        <dsp:cNvPr id="0" name=""/>
        <dsp:cNvSpPr/>
      </dsp:nvSpPr>
      <dsp:spPr>
        <a:xfrm>
          <a:off x="6657259" y="129866"/>
          <a:ext cx="1687433" cy="1324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Calibri" pitchFamily="34" charset="0"/>
            </a:rPr>
            <a:t>Передача данных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</a:rPr>
            <a:t>Микроволновый приемо-передатчик</a:t>
          </a:r>
          <a:endParaRPr lang="de-DE" sz="1400" b="1" kern="1200" dirty="0">
            <a:solidFill>
              <a:srgbClr val="000000"/>
            </a:solidFill>
            <a:latin typeface="Calibri" pitchFamily="34" charset="0"/>
          </a:endParaRPr>
        </a:p>
      </dsp:txBody>
      <dsp:txXfrm>
        <a:off x="6657259" y="129866"/>
        <a:ext cx="1687433" cy="132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6075" cy="496888"/>
          </a:xfrm>
          <a:prstGeom prst="rect">
            <a:avLst/>
          </a:prstGeom>
        </p:spPr>
        <p:txBody>
          <a:bodyPr vert="horz" lIns="90530" tIns="45264" rIns="90530" bIns="452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5076" y="0"/>
            <a:ext cx="2886075" cy="496888"/>
          </a:xfrm>
          <a:prstGeom prst="rect">
            <a:avLst/>
          </a:prstGeom>
        </p:spPr>
        <p:txBody>
          <a:bodyPr vert="horz" lIns="90530" tIns="45264" rIns="90530" bIns="452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2F56EF-7D56-440A-8884-E9E00231CB7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0" tIns="45264" rIns="90530" bIns="452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29238" cy="4467225"/>
          </a:xfrm>
          <a:prstGeom prst="rect">
            <a:avLst/>
          </a:prstGeom>
        </p:spPr>
        <p:txBody>
          <a:bodyPr vert="horz" lIns="90530" tIns="45264" rIns="90530" bIns="4526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886075" cy="495300"/>
          </a:xfrm>
          <a:prstGeom prst="rect">
            <a:avLst/>
          </a:prstGeom>
        </p:spPr>
        <p:txBody>
          <a:bodyPr vert="horz" lIns="90530" tIns="45264" rIns="90530" bIns="452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5076" y="9429750"/>
            <a:ext cx="2886075" cy="495300"/>
          </a:xfrm>
          <a:prstGeom prst="rect">
            <a:avLst/>
          </a:prstGeom>
        </p:spPr>
        <p:txBody>
          <a:bodyPr vert="horz" lIns="90530" tIns="45264" rIns="90530" bIns="452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4E2C52-12A6-4975-A1C3-264352CD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54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537C5-E76C-47A6-9DC8-E9961BC1E4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Oval 40" descr="a"/>
          <p:cNvSpPr>
            <a:spLocks noChangeArrowheads="1"/>
          </p:cNvSpPr>
          <p:nvPr/>
        </p:nvSpPr>
        <p:spPr bwMode="gray">
          <a:xfrm rot="151752">
            <a:off x="971550" y="1628775"/>
            <a:ext cx="3600450" cy="360045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Oval 41" descr="b"/>
          <p:cNvSpPr>
            <a:spLocks noChangeArrowheads="1"/>
          </p:cNvSpPr>
          <p:nvPr/>
        </p:nvSpPr>
        <p:spPr bwMode="gray">
          <a:xfrm rot="259196">
            <a:off x="323850" y="1268413"/>
            <a:ext cx="1438275" cy="143986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Oval 42" descr="d"/>
          <p:cNvSpPr>
            <a:spLocks noChangeArrowheads="1"/>
          </p:cNvSpPr>
          <p:nvPr/>
        </p:nvSpPr>
        <p:spPr bwMode="gray">
          <a:xfrm rot="21397893"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CFD14EB5-97DD-469C-A08E-C3C37026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F401-49EF-4832-B870-F0A5F28F3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9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4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AB74-59B6-4173-A0CE-43290021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1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036C8-334B-4AF1-998C-2FB37EDB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E412-113E-443F-9E5B-9ECF94F1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0" indent="0">
              <a:buNone/>
              <a:defRPr sz="1800"/>
            </a:lvl2pPr>
            <a:lvl3pPr marL="913960" indent="0">
              <a:buNone/>
              <a:defRPr sz="1600"/>
            </a:lvl3pPr>
            <a:lvl4pPr marL="1370940" indent="0">
              <a:buNone/>
              <a:defRPr sz="1400"/>
            </a:lvl4pPr>
            <a:lvl5pPr marL="1827921" indent="0">
              <a:buNone/>
              <a:defRPr sz="1400"/>
            </a:lvl5pPr>
            <a:lvl6pPr marL="2284901" indent="0">
              <a:buNone/>
              <a:defRPr sz="1400"/>
            </a:lvl6pPr>
            <a:lvl7pPr marL="2741884" indent="0">
              <a:buNone/>
              <a:defRPr sz="1400"/>
            </a:lvl7pPr>
            <a:lvl8pPr marL="3198864" indent="0">
              <a:buNone/>
              <a:defRPr sz="1400"/>
            </a:lvl8pPr>
            <a:lvl9pPr marL="365584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5F38-5BF1-481B-AC51-AB2DD8EFB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11A3-A934-4684-8A67-1C6C056BB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0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1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0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1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EA0D-F8A8-438D-996B-667E1FE1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A10-22E3-48A8-AC60-36DC8ADC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0A27-47B2-4C35-865A-3752C4DD1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0" indent="0">
              <a:buNone/>
              <a:defRPr sz="1200"/>
            </a:lvl2pPr>
            <a:lvl3pPr marL="913960" indent="0">
              <a:buNone/>
              <a:defRPr sz="1000"/>
            </a:lvl3pPr>
            <a:lvl4pPr marL="1370940" indent="0">
              <a:buNone/>
              <a:defRPr sz="900"/>
            </a:lvl4pPr>
            <a:lvl5pPr marL="1827921" indent="0">
              <a:buNone/>
              <a:defRPr sz="900"/>
            </a:lvl5pPr>
            <a:lvl6pPr marL="2284901" indent="0">
              <a:buNone/>
              <a:defRPr sz="900"/>
            </a:lvl6pPr>
            <a:lvl7pPr marL="2741884" indent="0">
              <a:buNone/>
              <a:defRPr sz="900"/>
            </a:lvl7pPr>
            <a:lvl8pPr marL="3198864" indent="0">
              <a:buNone/>
              <a:defRPr sz="900"/>
            </a:lvl8pPr>
            <a:lvl9pPr marL="36558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622B-A3A4-4B2E-8EB1-C2563EFBF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0" indent="0">
              <a:buNone/>
              <a:defRPr sz="2800"/>
            </a:lvl2pPr>
            <a:lvl3pPr marL="913960" indent="0">
              <a:buNone/>
              <a:defRPr sz="2400"/>
            </a:lvl3pPr>
            <a:lvl4pPr marL="1370940" indent="0">
              <a:buNone/>
              <a:defRPr sz="2000"/>
            </a:lvl4pPr>
            <a:lvl5pPr marL="1827921" indent="0">
              <a:buNone/>
              <a:defRPr sz="2000"/>
            </a:lvl5pPr>
            <a:lvl6pPr marL="2284901" indent="0">
              <a:buNone/>
              <a:defRPr sz="2000"/>
            </a:lvl6pPr>
            <a:lvl7pPr marL="2741884" indent="0">
              <a:buNone/>
              <a:defRPr sz="2000"/>
            </a:lvl7pPr>
            <a:lvl8pPr marL="3198864" indent="0">
              <a:buNone/>
              <a:defRPr sz="2000"/>
            </a:lvl8pPr>
            <a:lvl9pPr marL="365584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0" indent="0">
              <a:buNone/>
              <a:defRPr sz="1200"/>
            </a:lvl2pPr>
            <a:lvl3pPr marL="913960" indent="0">
              <a:buNone/>
              <a:defRPr sz="1000"/>
            </a:lvl3pPr>
            <a:lvl4pPr marL="1370940" indent="0">
              <a:buNone/>
              <a:defRPr sz="900"/>
            </a:lvl4pPr>
            <a:lvl5pPr marL="1827921" indent="0">
              <a:buNone/>
              <a:defRPr sz="900"/>
            </a:lvl5pPr>
            <a:lvl6pPr marL="2284901" indent="0">
              <a:buNone/>
              <a:defRPr sz="900"/>
            </a:lvl6pPr>
            <a:lvl7pPr marL="2741884" indent="0">
              <a:buNone/>
              <a:defRPr sz="900"/>
            </a:lvl7pPr>
            <a:lvl8pPr marL="3198864" indent="0">
              <a:buNone/>
              <a:defRPr sz="900"/>
            </a:lvl8pPr>
            <a:lvl9pPr marL="36558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4A4F-EF2C-4E1E-83B1-E34A5D73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63600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 rot="202327">
            <a:off x="179388" y="333375"/>
            <a:ext cx="1223962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lIns="91396" tIns="45700" rIns="91396" bIns="457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01063" y="6500813"/>
            <a:ext cx="552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fld id="{D68430D2-2D74-4BA9-9300-31189A4D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700" rIns="91396" bIns="4570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698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396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094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7921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93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373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354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336" indent="-22849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1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6" Type="http://schemas.openxmlformats.org/officeDocument/2006/relationships/diagramQuickStyle" Target="../diagrams/quickStyle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diagramLayout" Target="../diagrams/layout1.xml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5.bin"/><Relationship Id="rId1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D:\12 ТОНН картинки\страница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8" b="6830"/>
          <a:stretch/>
        </p:blipFill>
        <p:spPr bwMode="auto">
          <a:xfrm>
            <a:off x="0" y="4763"/>
            <a:ext cx="9142413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5976" y="836712"/>
            <a:ext cx="4495800" cy="1752600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Hei" pitchFamily="49" charset="-122"/>
                <a:cs typeface="Aharoni" pitchFamily="2" charset="-79"/>
              </a:rPr>
              <a:t>Система взимания платы в счет возмещения вреда, причиняемого автомобильным дорогам общего пользования федерального значения      транспортными средствами массой свыше 12 тонн</a:t>
            </a:r>
            <a:endParaRPr lang="en-US" sz="2000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SimHei" pitchFamily="49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Система стационарного контроля</a:t>
            </a:r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2152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40C91-17A6-482F-9D3A-028D2FE62A5E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36455"/>
            <a:ext cx="3179762" cy="2047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013" y="4036455"/>
            <a:ext cx="2838450" cy="2039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22129"/>
            <a:ext cx="2754313" cy="2039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548592" y="1606171"/>
            <a:ext cx="8199871" cy="215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Работает в автоматическом безостановочном режиме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Не нарушает непрерывность потока движения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Обеспечивает высокий уровень контроля за счет совмещения различных систем:</a:t>
            </a:r>
          </a:p>
          <a:p>
            <a:pPr marL="742950" lvl="1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400" b="0" dirty="0">
                <a:latin typeface="+mn-lt"/>
                <a:cs typeface="Times New Roman" pitchFamily="18" charset="0"/>
              </a:rPr>
              <a:t>распознавание габаритов транспортного средства лазерными сканерами</a:t>
            </a:r>
          </a:p>
          <a:p>
            <a:pPr marL="742950" lvl="1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400" b="0" dirty="0">
                <a:latin typeface="+mn-lt"/>
                <a:cs typeface="Times New Roman" pitchFamily="18" charset="0"/>
              </a:rPr>
              <a:t>распознавание номера транспортного средства</a:t>
            </a:r>
          </a:p>
          <a:p>
            <a:pPr marL="742950" lvl="1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400" b="0" dirty="0">
                <a:latin typeface="+mn-lt"/>
                <a:cs typeface="Times New Roman" pitchFamily="18" charset="0"/>
              </a:rPr>
              <a:t>обнаружение наличия бортового устройства</a:t>
            </a:r>
          </a:p>
          <a:p>
            <a:pPr marL="742950" lvl="1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400" b="0" dirty="0">
                <a:latin typeface="+mn-lt"/>
                <a:cs typeface="Times New Roman" pitchFamily="18" charset="0"/>
              </a:rPr>
              <a:t>проведение сверки регистрационных данных бортового устройства и фактической информации о транспортном средстве (государственный номер и т.д.)</a:t>
            </a:r>
          </a:p>
          <a:p>
            <a:pPr marL="285750" indent="-285750" algn="just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Общее количество рамок – от 481 </a:t>
            </a:r>
            <a:r>
              <a:rPr lang="ru-RU" sz="1600" dirty="0" err="1">
                <a:latin typeface="+mn-lt"/>
                <a:cs typeface="Times New Roman" pitchFamily="18" charset="0"/>
              </a:rPr>
              <a:t>шт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9" name="Picture 47" descr="D:\12 ТОНН картинки\Страниц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218"/>
          <p:cNvGraphicFramePr>
            <a:graphicFrameLocks noGrp="1" noChangeAspect="1"/>
          </p:cNvGraphicFramePr>
          <p:nvPr/>
        </p:nvGraphicFramePr>
        <p:xfrm>
          <a:off x="369888" y="3122613"/>
          <a:ext cx="8393112" cy="3200400"/>
        </p:xfrm>
        <a:graphic>
          <a:graphicData uri="http://schemas.openxmlformats.org/presentationml/2006/ole">
            <p:oleObj spid="_x0000_s49299" name="Visio" r:id="rId5" imgW="13906805" imgH="5302910" progId="Visio.Drawing.11">
              <p:embed/>
            </p:oleObj>
          </a:graphicData>
        </a:graphic>
      </p:graphicFrame>
      <p:graphicFrame>
        <p:nvGraphicFramePr>
          <p:cNvPr id="1027" name="Object 219"/>
          <p:cNvGraphicFramePr>
            <a:graphicFrameLocks noChangeAspect="1"/>
          </p:cNvGraphicFramePr>
          <p:nvPr/>
        </p:nvGraphicFramePr>
        <p:xfrm>
          <a:off x="4648200" y="3681413"/>
          <a:ext cx="3454400" cy="2628900"/>
        </p:xfrm>
        <a:graphic>
          <a:graphicData uri="http://schemas.openxmlformats.org/presentationml/2006/ole">
            <p:oleObj spid="_x0000_s49300" name="Visio" r:id="rId6" imgW="5764682" imgH="4384548" progId="Visio.Drawing.11">
              <p:embed/>
            </p:oleObj>
          </a:graphicData>
        </a:graphic>
      </p:graphicFrame>
      <p:graphicFrame>
        <p:nvGraphicFramePr>
          <p:cNvPr id="1028" name="Object 220"/>
          <p:cNvGraphicFramePr>
            <a:graphicFrameLocks noChangeAspect="1"/>
          </p:cNvGraphicFramePr>
          <p:nvPr/>
        </p:nvGraphicFramePr>
        <p:xfrm>
          <a:off x="2921000" y="3567113"/>
          <a:ext cx="3467100" cy="2781300"/>
        </p:xfrm>
        <a:graphic>
          <a:graphicData uri="http://schemas.openxmlformats.org/presentationml/2006/ole">
            <p:oleObj spid="_x0000_s49301" name="Visio" r:id="rId7" imgW="5784799" imgH="4642714" progId="Visio.Drawing.11">
              <p:embed/>
            </p:oleObj>
          </a:graphicData>
        </a:graphic>
      </p:graphicFrame>
      <p:graphicFrame>
        <p:nvGraphicFramePr>
          <p:cNvPr id="1029" name="Object 221"/>
          <p:cNvGraphicFramePr>
            <a:graphicFrameLocks noChangeAspect="1"/>
          </p:cNvGraphicFramePr>
          <p:nvPr/>
        </p:nvGraphicFramePr>
        <p:xfrm>
          <a:off x="4445000" y="3897313"/>
          <a:ext cx="2870200" cy="2400300"/>
        </p:xfrm>
        <a:graphic>
          <a:graphicData uri="http://schemas.openxmlformats.org/presentationml/2006/ole">
            <p:oleObj spid="_x0000_s49302" name="Visio" r:id="rId8" imgW="4801514" imgH="4021226" progId="Visio.Drawing.11">
              <p:embed/>
            </p:oleObj>
          </a:graphicData>
        </a:graphic>
      </p:graphicFrame>
      <p:graphicFrame>
        <p:nvGraphicFramePr>
          <p:cNvPr id="1030" name="Object 222"/>
          <p:cNvGraphicFramePr>
            <a:graphicFrameLocks noChangeAspect="1"/>
          </p:cNvGraphicFramePr>
          <p:nvPr/>
        </p:nvGraphicFramePr>
        <p:xfrm>
          <a:off x="4445000" y="3897313"/>
          <a:ext cx="2870200" cy="2413000"/>
        </p:xfrm>
        <a:graphic>
          <a:graphicData uri="http://schemas.openxmlformats.org/presentationml/2006/ole">
            <p:oleObj spid="_x0000_s49303" name="Visio" r:id="rId9" imgW="4798466" imgH="4024579" progId="Visio.Drawing.11">
              <p:embed/>
            </p:oleObj>
          </a:graphicData>
        </a:graphic>
      </p:graphicFrame>
      <p:graphicFrame>
        <p:nvGraphicFramePr>
          <p:cNvPr id="1031" name="Object 223"/>
          <p:cNvGraphicFramePr>
            <a:graphicFrameLocks noChangeAspect="1"/>
          </p:cNvGraphicFramePr>
          <p:nvPr/>
        </p:nvGraphicFramePr>
        <p:xfrm>
          <a:off x="4691063" y="3698875"/>
          <a:ext cx="3454400" cy="2628900"/>
        </p:xfrm>
        <a:graphic>
          <a:graphicData uri="http://schemas.openxmlformats.org/presentationml/2006/ole">
            <p:oleObj spid="_x0000_s49304" name="Visio" r:id="rId10" imgW="5767730" imgH="4387596" progId="Visio.Drawing.11">
              <p:embed/>
            </p:oleObj>
          </a:graphicData>
        </a:graphic>
      </p:graphicFrame>
      <p:graphicFrame>
        <p:nvGraphicFramePr>
          <p:cNvPr id="1032" name="Object 224"/>
          <p:cNvGraphicFramePr>
            <a:graphicFrameLocks noChangeAspect="1"/>
          </p:cNvGraphicFramePr>
          <p:nvPr/>
        </p:nvGraphicFramePr>
        <p:xfrm>
          <a:off x="508000" y="3795713"/>
          <a:ext cx="6642100" cy="2527300"/>
        </p:xfrm>
        <a:graphic>
          <a:graphicData uri="http://schemas.openxmlformats.org/presentationml/2006/ole">
            <p:oleObj spid="_x0000_s49305" name="Visio" r:id="rId11" imgW="11054486" imgH="4201058" progId="Visio.Drawing.11">
              <p:embed/>
            </p:oleObj>
          </a:graphicData>
        </a:graphic>
      </p:graphicFrame>
      <p:graphicFrame>
        <p:nvGraphicFramePr>
          <p:cNvPr id="1033" name="Object 225"/>
          <p:cNvGraphicFramePr>
            <a:graphicFrameLocks noChangeAspect="1"/>
          </p:cNvGraphicFramePr>
          <p:nvPr/>
        </p:nvGraphicFramePr>
        <p:xfrm>
          <a:off x="482600" y="3821113"/>
          <a:ext cx="6654800" cy="2527300"/>
        </p:xfrm>
        <a:graphic>
          <a:graphicData uri="http://schemas.openxmlformats.org/presentationml/2006/ole">
            <p:oleObj spid="_x0000_s49306" name="Visio" r:id="rId12" imgW="11051438" imgH="4198010" progId="Visio.Drawing.11">
              <p:embed/>
            </p:oleObj>
          </a:graphicData>
        </a:graphic>
      </p:graphicFrame>
      <p:graphicFrame>
        <p:nvGraphicFramePr>
          <p:cNvPr id="1034" name="Object 226"/>
          <p:cNvGraphicFramePr>
            <a:graphicFrameLocks noChangeAspect="1"/>
          </p:cNvGraphicFramePr>
          <p:nvPr/>
        </p:nvGraphicFramePr>
        <p:xfrm>
          <a:off x="514350" y="4778375"/>
          <a:ext cx="6096000" cy="1497013"/>
        </p:xfrm>
        <a:graphic>
          <a:graphicData uri="http://schemas.openxmlformats.org/presentationml/2006/ole">
            <p:oleObj spid="_x0000_s49307" name="Visio" r:id="rId13" imgW="11349007" imgH="2787375" progId="Visio.Drawing.11">
              <p:embed/>
            </p:oleObj>
          </a:graphicData>
        </a:graphic>
      </p:graphicFrame>
      <p:sp>
        <p:nvSpPr>
          <p:cNvPr id="1040" name="AutoShape 10"/>
          <p:cNvSpPr>
            <a:spLocks noChangeArrowheads="1"/>
          </p:cNvSpPr>
          <p:nvPr/>
        </p:nvSpPr>
        <p:spPr bwMode="auto">
          <a:xfrm>
            <a:off x="658813" y="4851400"/>
            <a:ext cx="2447925" cy="719138"/>
          </a:xfrm>
          <a:prstGeom prst="roundRect">
            <a:avLst>
              <a:gd name="adj" fmla="val 559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buFont typeface="Arial" charset="0"/>
              <a:buNone/>
            </a:pPr>
            <a:endParaRPr lang="de-DE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cs typeface="Times New Roman" pitchFamily="18" charset="0"/>
              </a:rPr>
              <a:t>Система стационарного контроля</a:t>
            </a:r>
            <a:endParaRPr lang="ru-RU" sz="2400" dirty="0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43966" y="6500834"/>
            <a:ext cx="357217" cy="261937"/>
          </a:xfrm>
        </p:spPr>
        <p:txBody>
          <a:bodyPr/>
          <a:lstStyle/>
          <a:p>
            <a:pPr>
              <a:defRPr/>
            </a:pPr>
            <a:r>
              <a:rPr lang="ru-RU" sz="1000" b="0" dirty="0" smtClean="0"/>
              <a:t>12</a:t>
            </a:r>
            <a:endParaRPr lang="en-US" sz="1000" b="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67201595"/>
              </p:ext>
            </p:extLst>
          </p:nvPr>
        </p:nvGraphicFramePr>
        <p:xfrm>
          <a:off x="395536" y="1484784"/>
          <a:ext cx="835273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9154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800A27-47B2-4C35-865A-3752C4DD18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642918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kern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Система </a:t>
            </a:r>
            <a:r>
              <a:rPr lang="ru-RU" sz="2800" kern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мобильного контроля</a:t>
            </a:r>
            <a:endParaRPr lang="ru-RU" sz="2400" kern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53205"/>
            <a:ext cx="3958305" cy="2640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30" y="3429000"/>
            <a:ext cx="3970578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62744" y="1628775"/>
            <a:ext cx="8041703" cy="1520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Дополняет систему стационарного контроля</a:t>
            </a:r>
          </a:p>
          <a:p>
            <a:pPr marL="285750" indent="-28575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В техническое обеспечение входит следующее оборудование:</a:t>
            </a:r>
          </a:p>
          <a:p>
            <a:pPr marL="742950" lvl="1" indent="-28575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b="0" dirty="0">
                <a:latin typeface="+mn-lt"/>
                <a:cs typeface="Times New Roman" pitchFamily="18" charset="0"/>
              </a:rPr>
              <a:t>Фото и видео камеры с инфракрасной подсветкой</a:t>
            </a:r>
          </a:p>
          <a:p>
            <a:pPr marL="742950" lvl="1" indent="-28575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b="0" dirty="0">
                <a:latin typeface="+mn-lt"/>
                <a:cs typeface="Times New Roman" pitchFamily="18" charset="0"/>
              </a:rPr>
              <a:t>Микроволновой приемо-передатчик</a:t>
            </a:r>
            <a:endParaRPr lang="en-US" sz="1600" b="0" dirty="0">
              <a:latin typeface="+mn-lt"/>
              <a:cs typeface="Times New Roman" pitchFamily="18" charset="0"/>
            </a:endParaRPr>
          </a:p>
          <a:p>
            <a:pPr marL="285750" indent="-28575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Общее количество автомобилей – от 180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шт</a:t>
            </a:r>
            <a:r>
              <a:rPr lang="ru-RU" sz="1600" b="0" dirty="0" smtClean="0">
                <a:cs typeface="Times New Roman" pitchFamily="18" charset="0"/>
              </a:rPr>
              <a:t>.</a:t>
            </a:r>
            <a:endParaRPr lang="ru-RU" sz="1600" b="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Сводные показатели финансовой эффективности проекта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49A10-22E3-48A8-AC60-36DC8ADC38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775"/>
            <a:ext cx="37612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ПОКАЗАТЕЛИ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8890" y="1628775"/>
            <a:ext cx="4377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ФИНАНСОВАЯ ЭФФЕКТИВНОСТЬ ПРОЕКТА</a:t>
            </a:r>
            <a:endParaRPr lang="ru-RU" dirty="0"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47164" y="2132856"/>
            <a:ext cx="8178758" cy="307777"/>
            <a:chOff x="547164" y="2132856"/>
            <a:chExt cx="8178758" cy="30777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7164" y="2132856"/>
              <a:ext cx="3753600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>
                  <a:latin typeface="+mn-lt"/>
                </a:rPr>
                <a:t>NPV </a:t>
              </a:r>
              <a:r>
                <a:rPr lang="ru-RU" sz="1400" dirty="0">
                  <a:latin typeface="+mn-lt"/>
                </a:rPr>
                <a:t>в номинальном выражении, млн. руб.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48890" y="2132856"/>
              <a:ext cx="437703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2 286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7679" y="2511450"/>
            <a:ext cx="8188243" cy="317592"/>
            <a:chOff x="537679" y="2511450"/>
            <a:chExt cx="8188243" cy="3175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37679" y="2511450"/>
              <a:ext cx="376121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IRR</a:t>
              </a:r>
              <a:r>
                <a:rPr lang="ru-RU" sz="1400" dirty="0">
                  <a:latin typeface="+mn-lt"/>
                </a:rPr>
                <a:t> в реальном выражении, %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73845" y="2521265"/>
              <a:ext cx="4352077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12,0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7679" y="2905199"/>
            <a:ext cx="8188243" cy="307777"/>
            <a:chOff x="537679" y="2905199"/>
            <a:chExt cx="8188243" cy="3077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37679" y="2905199"/>
              <a:ext cx="376121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dirty="0">
                  <a:latin typeface="+mn-lt"/>
                </a:rPr>
                <a:t>Ставка </a:t>
              </a:r>
              <a:r>
                <a:rPr lang="ru-RU" sz="1400" dirty="0" smtClean="0">
                  <a:latin typeface="+mn-lt"/>
                </a:rPr>
                <a:t>дисконта, %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73845" y="2905199"/>
              <a:ext cx="4352077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15,4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7679" y="3275323"/>
            <a:ext cx="8188243" cy="307777"/>
            <a:chOff x="537679" y="3275323"/>
            <a:chExt cx="8188243" cy="30777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37679" y="3275323"/>
              <a:ext cx="3761212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>
                  <a:latin typeface="+mn-lt"/>
                </a:rPr>
                <a:t>PP</a:t>
              </a:r>
              <a:r>
                <a:rPr lang="ru-RU" sz="1400" dirty="0">
                  <a:latin typeface="+mn-lt"/>
                </a:rPr>
                <a:t> (простой период окупаемости</a:t>
              </a:r>
              <a:r>
                <a:rPr lang="ru-RU" sz="1400" dirty="0" smtClean="0">
                  <a:latin typeface="+mn-lt"/>
                </a:rPr>
                <a:t>), лет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73846" y="3275323"/>
              <a:ext cx="4352076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8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7164" y="3645024"/>
            <a:ext cx="8188243" cy="523220"/>
            <a:chOff x="537679" y="3704258"/>
            <a:chExt cx="8188243" cy="52322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37679" y="3704258"/>
              <a:ext cx="3761212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DPP</a:t>
              </a:r>
              <a:r>
                <a:rPr lang="ru-RU" sz="1400" dirty="0" smtClean="0">
                  <a:latin typeface="+mn-lt"/>
                </a:rPr>
                <a:t> (</a:t>
              </a:r>
              <a:r>
                <a:rPr lang="ru-RU" sz="1400" dirty="0">
                  <a:latin typeface="+mn-lt"/>
                </a:rPr>
                <a:t>дисконтированный период окупаемости</a:t>
              </a:r>
              <a:r>
                <a:rPr lang="ru-RU" sz="1400" dirty="0" smtClean="0">
                  <a:latin typeface="+mn-lt"/>
                </a:rPr>
                <a:t>), лет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73846" y="3704258"/>
              <a:ext cx="4352076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13</a:t>
              </a:r>
            </a:p>
            <a:p>
              <a:pPr algn="ctr"/>
              <a:endParaRPr lang="ru-RU" sz="1400" dirty="0">
                <a:latin typeface="+mn-l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39552" y="4221088"/>
            <a:ext cx="8195855" cy="307778"/>
            <a:chOff x="539552" y="4057326"/>
            <a:chExt cx="8195855" cy="30777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39552" y="4057327"/>
              <a:ext cx="3768824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>
                  <a:latin typeface="+mn-lt"/>
                </a:rPr>
                <a:t>PI</a:t>
              </a:r>
              <a:r>
                <a:rPr lang="ru-RU" sz="1400" dirty="0">
                  <a:latin typeface="+mn-lt"/>
                </a:rPr>
                <a:t> (индекс рентабельности)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66110" y="4057326"/>
              <a:ext cx="4369297" cy="30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</a:rPr>
                <a:t>1,28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39552" y="4798893"/>
            <a:ext cx="818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/>
              <a:t>Источник: ООО </a:t>
            </a:r>
            <a:r>
              <a:rPr lang="en-US" sz="1200" dirty="0"/>
              <a:t>“</a:t>
            </a:r>
            <a:r>
              <a:rPr lang="ru-RU" sz="1200" dirty="0"/>
              <a:t>КИК</a:t>
            </a:r>
            <a:r>
              <a:rPr lang="en-US" sz="1200" dirty="0"/>
              <a:t>”</a:t>
            </a:r>
            <a:r>
              <a:rPr lang="ru-RU" sz="1200" dirty="0" err="1"/>
              <a:t>ТрансПроект</a:t>
            </a:r>
            <a:r>
              <a:rPr lang="en-US" sz="1200" dirty="0"/>
              <a:t>”</a:t>
            </a:r>
            <a:endParaRPr lang="ru-RU" sz="1200" dirty="0"/>
          </a:p>
          <a:p>
            <a:pPr>
              <a:buNone/>
            </a:pPr>
            <a:r>
              <a:rPr lang="ru-RU" sz="1200" dirty="0"/>
              <a:t>Показатели финансовой эффективности проекта показывают насколько плата </a:t>
            </a:r>
            <a:r>
              <a:rPr lang="ru-RU" sz="1200" dirty="0" err="1"/>
              <a:t>концедента</a:t>
            </a:r>
            <a:r>
              <a:rPr lang="ru-RU" sz="1200" dirty="0"/>
              <a:t> окупает эксплуатационные и капитальные затраты.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39750" y="3068960"/>
            <a:ext cx="8267700" cy="10382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77462-D9B2-4249-9699-C32D9710830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23" y="-963"/>
            <a:ext cx="9129834" cy="683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57375" y="637381"/>
            <a:ext cx="6357938" cy="4873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Краткие характеристики системы</a:t>
            </a:r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8736D-3A04-408A-937D-57385BAA364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1254943" y="1515576"/>
            <a:ext cx="7709545" cy="52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latin typeface="+mn-lt"/>
                <a:cs typeface="Times New Roman" pitchFamily="18" charset="0"/>
              </a:rPr>
              <a:t>Наименование:</a:t>
            </a:r>
            <a:r>
              <a:rPr lang="ru-RU" sz="1600" dirty="0" smtClean="0">
                <a:latin typeface="+mn-lt"/>
                <a:cs typeface="Times New Roman" pitchFamily="18" charset="0"/>
              </a:rPr>
              <a:t> 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Система </a:t>
            </a:r>
            <a:r>
              <a:rPr lang="ru-RU" sz="1600" b="0" dirty="0">
                <a:latin typeface="+mn-lt"/>
                <a:cs typeface="Times New Roman" pitchFamily="18" charset="0"/>
              </a:rPr>
              <a:t>взимания платы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тонн (далее СВП).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0" dirty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+mn-lt"/>
                <a:cs typeface="Times New Roman" pitchFamily="18" charset="0"/>
              </a:rPr>
              <a:t>Сроки введения </a:t>
            </a:r>
            <a:r>
              <a:rPr lang="ru-RU" dirty="0" smtClean="0">
                <a:latin typeface="+mn-lt"/>
                <a:cs typeface="Times New Roman" pitchFamily="18" charset="0"/>
              </a:rPr>
              <a:t>СВП </a:t>
            </a:r>
            <a:r>
              <a:rPr lang="ru-RU" dirty="0">
                <a:latin typeface="+mn-lt"/>
                <a:cs typeface="Times New Roman" pitchFamily="18" charset="0"/>
              </a:rPr>
              <a:t>в эксплуатацию: </a:t>
            </a:r>
            <a:r>
              <a:rPr lang="ru-RU" sz="1600" b="0" dirty="0">
                <a:latin typeface="+mn-lt"/>
                <a:cs typeface="Times New Roman" pitchFamily="18" charset="0"/>
              </a:rPr>
              <a:t>01.11.2014 г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0" dirty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+mn-lt"/>
                <a:cs typeface="Times New Roman" pitchFamily="18" charset="0"/>
              </a:rPr>
              <a:t>Организационно – правовая схема создания и эксплуатации СВП: </a:t>
            </a:r>
            <a:r>
              <a:rPr lang="ru-RU" sz="1600" b="0" dirty="0">
                <a:latin typeface="+mn-lt"/>
                <a:cs typeface="Times New Roman" pitchFamily="18" charset="0"/>
              </a:rPr>
              <a:t>Концессия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.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ru-RU" b="0" dirty="0" smtClean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+mn-lt"/>
                <a:cs typeface="Times New Roman" pitchFamily="18" charset="0"/>
              </a:rPr>
              <a:t>Срок действия концессионного соглашения: 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13 лет.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ru-RU" sz="1600" b="0" dirty="0" smtClean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+mn-lt"/>
                <a:cs typeface="Times New Roman" pitchFamily="18" charset="0"/>
              </a:rPr>
              <a:t>Плата </a:t>
            </a:r>
            <a:r>
              <a:rPr lang="ru-RU" dirty="0" err="1" smtClean="0">
                <a:latin typeface="+mn-lt"/>
                <a:cs typeface="Times New Roman" pitchFamily="18" charset="0"/>
              </a:rPr>
              <a:t>концедента</a:t>
            </a:r>
            <a:r>
              <a:rPr lang="ru-RU" dirty="0" smtClean="0">
                <a:latin typeface="+mn-lt"/>
                <a:cs typeface="Times New Roman" pitchFamily="18" charset="0"/>
              </a:rPr>
              <a:t>: 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11 168 млн. руб. не включая НДС по ставке 18%.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ru-RU" sz="1600" b="0" dirty="0" smtClean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+mn-lt"/>
                <a:cs typeface="Times New Roman" pitchFamily="18" charset="0"/>
              </a:rPr>
              <a:t>Размер взимания платы с владельцев транспортных средств: 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3,5 руб./</a:t>
            </a:r>
            <a:r>
              <a:rPr lang="ru-RU" sz="1600" b="0" dirty="0" smtClean="0">
                <a:latin typeface="+mn-lt"/>
                <a:cs typeface="Times New Roman" pitchFamily="18" charset="0"/>
              </a:rPr>
              <a:t>км*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ru-RU" sz="1600" b="0" dirty="0" smtClean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</a:pPr>
            <a:r>
              <a:rPr lang="ru-RU" sz="1300" b="0" dirty="0" smtClean="0">
                <a:latin typeface="+mn-lt"/>
                <a:cs typeface="Times New Roman" pitchFamily="18" charset="0"/>
              </a:rPr>
              <a:t>* Проект постановления Правительства РФ об утверждении порядка и размера платы в настоящий момент проходит необходимые согласования</a:t>
            </a:r>
            <a:endParaRPr lang="ru-RU" sz="1300" b="0" dirty="0" smtClean="0">
              <a:latin typeface="+mn-lt"/>
              <a:cs typeface="Times New Roman" pitchFamily="18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"/>
            <a:ext cx="9155373" cy="68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37381"/>
            <a:ext cx="6019800" cy="487363"/>
          </a:xfrm>
        </p:spPr>
        <p:txBody>
          <a:bodyPr/>
          <a:lstStyle/>
          <a:p>
            <a:r>
              <a:rPr lang="ru-RU" sz="2800" dirty="0" smtClean="0">
                <a:cs typeface="Times New Roman" pitchFamily="18" charset="0"/>
              </a:rPr>
              <a:t>Участники СВП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43966" y="6596063"/>
            <a:ext cx="357217" cy="261937"/>
          </a:xfrm>
        </p:spPr>
        <p:txBody>
          <a:bodyPr/>
          <a:lstStyle/>
          <a:p>
            <a:pPr>
              <a:defRPr/>
            </a:pPr>
            <a:fld id="{052DE412-113E-443F-9E5B-9ECF94F1DB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24" y="1628775"/>
            <a:ext cx="21609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 СВП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643175"/>
            <a:ext cx="62646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обязанности (функции)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3757" y="2136802"/>
            <a:ext cx="2158002" cy="83099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Концедент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Росавтодор</a:t>
            </a:r>
            <a:r>
              <a:rPr lang="ru-RU" sz="1600" dirty="0">
                <a:solidFill>
                  <a:schemeClr val="tx1"/>
                </a:solidFill>
              </a:rPr>
              <a:t>, ФКУ “Дороги России”)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075248"/>
            <a:ext cx="62646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Осуществление выплат Концессионеру (Плата </a:t>
            </a:r>
            <a:r>
              <a:rPr lang="ru-RU" sz="1400" b="0" dirty="0" err="1"/>
              <a:t>концедента</a:t>
            </a:r>
            <a:r>
              <a:rPr lang="ru-RU" sz="1400" b="0" dirty="0"/>
              <a:t>)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Предоставление концессионеру СВП во владение и пользование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Принятие у концессионера объекта после прекращения концессионного соглашения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4544" y="3218737"/>
            <a:ext cx="2160935" cy="830997"/>
          </a:xfrm>
          <a:prstGeom prst="homePlate">
            <a:avLst>
              <a:gd name="adj" fmla="val 385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Концессионер (определяется на конкурсной основе)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143023"/>
            <a:ext cx="626469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Финансирование, проектирование, строительство и эксплуатация  СВП</a:t>
            </a:r>
          </a:p>
          <a:p>
            <a:pPr marL="285750" indent="-285750" defTabSz="91396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400" b="0" dirty="0"/>
              <a:t>Предоставление владельцам транспортных средств бортовых устройств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Обеспечение взимания платы с владельцев транспортных средств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Подготовка  и направление в Министерство внутренних дел РФ материалов для привлечения нарушителей к ответственности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3757" y="4549957"/>
            <a:ext cx="2160935" cy="83099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Владельцы транспортных средств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703846"/>
            <a:ext cx="62646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396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Установка бортового устройства в транспортном средстве</a:t>
            </a:r>
          </a:p>
          <a:p>
            <a:pPr marL="285750" indent="-285750" defTabSz="91396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Внесение платы в счёт возмещения вреда</a:t>
            </a:r>
            <a:endParaRPr lang="ru-RU" sz="1400" b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21605" y="5658632"/>
            <a:ext cx="2132740" cy="584775"/>
          </a:xfrm>
          <a:prstGeom prst="homePlate">
            <a:avLst>
              <a:gd name="adj" fmla="val 663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Министерство внутренних дел РФ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6192" y="5720187"/>
            <a:ext cx="62646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396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 smtClean="0"/>
              <a:t>Осуществление </a:t>
            </a:r>
            <a:r>
              <a:rPr lang="ru-RU" sz="1400" b="0" dirty="0"/>
              <a:t>контроля соблюдения законодательства </a:t>
            </a:r>
          </a:p>
          <a:p>
            <a:pPr marL="285750" indent="-285750" defTabSz="91396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/>
              <a:t>Привлечение к ответственности нарушителей</a:t>
            </a:r>
            <a:endParaRPr lang="ru-RU" sz="1400" b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1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85" y="-1"/>
            <a:ext cx="9155485" cy="68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cs typeface="Times New Roman" pitchFamily="18" charset="0"/>
              </a:rPr>
              <a:t>Основания взимания платы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DE412-113E-443F-9E5B-9ECF94F1DB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628775"/>
            <a:ext cx="835273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Плата за проезд по автомобильным дорогам общего пользования федерального значения с владельцев транспортных средств разрешённой максимальной массой более 12 тонн будет взиматься на основании ФЗ № 68 от 06.04.2011г.  </a:t>
            </a:r>
            <a:r>
              <a:rPr lang="en-US" sz="1600" b="0" dirty="0">
                <a:cs typeface="Times New Roman" pitchFamily="18" charset="0"/>
              </a:rPr>
              <a:t>“</a:t>
            </a:r>
            <a:r>
              <a:rPr lang="ru-RU" sz="1600" b="0" dirty="0">
                <a:cs typeface="Times New Roman" pitchFamily="18" charset="0"/>
              </a:rPr>
              <a:t>О внесении изменений в Бюджетный кодекс Российской Федерации и отдельные законодательные акты российской федерации</a:t>
            </a:r>
            <a:r>
              <a:rPr lang="en-US" sz="1600" b="0" dirty="0">
                <a:cs typeface="Times New Roman" pitchFamily="18" charset="0"/>
              </a:rPr>
              <a:t>”</a:t>
            </a:r>
            <a:r>
              <a:rPr lang="ru-RU" sz="1600" b="0" dirty="0"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3009726"/>
            <a:ext cx="835273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Действие СВП не распространяется на платные автомобильные дороги, платные участки автомобильных дорог.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682767"/>
            <a:ext cx="835273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От платы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тонн, освобождаются: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транспортные средства, предназначенные для перевозки людей, за исключением </a:t>
            </a:r>
            <a:r>
              <a:rPr lang="ru-RU" sz="1400" b="0" dirty="0" err="1">
                <a:cs typeface="Times New Roman" pitchFamily="18" charset="0"/>
              </a:rPr>
              <a:t>грузо</a:t>
            </a:r>
            <a:r>
              <a:rPr lang="ru-RU" sz="1400" b="0" dirty="0">
                <a:cs typeface="Times New Roman" pitchFamily="18" charset="0"/>
              </a:rPr>
              <a:t>-пассажирских автомобилей-фургонов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специальные транспортные средства, оборудованные устройствами для подачи специальных световых и звуковых сигналов и используемые для осуществления деятельности пожарной охраны, полиции, медицинской скорой помощи, аварийно-спасательных служб, военной автомобильной инспекции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специальные транспортные средства, осуществляющие перевозку вооружения и военной техники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857375" y="609600"/>
            <a:ext cx="6357938" cy="4873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Принципы действия системы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EEC59B-E0B4-488C-8FBB-AAE661E63E75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80658" y="1642178"/>
            <a:ext cx="795178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lvl="1" indent="-341313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Оплата за фактически пройденное расстояние (по километражу)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658" y="2230125"/>
            <a:ext cx="795178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Использование ГЛОНАСС для определения координат (</a:t>
            </a:r>
            <a:r>
              <a:rPr lang="en-US" sz="1600" b="0" dirty="0">
                <a:cs typeface="Times New Roman" pitchFamily="18" charset="0"/>
              </a:rPr>
              <a:t>GPS</a:t>
            </a:r>
            <a:r>
              <a:rPr lang="ru-RU" sz="1600" b="0" dirty="0">
                <a:cs typeface="Times New Roman" pitchFamily="18" charset="0"/>
              </a:rPr>
              <a:t> – в качестве резерва)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313" y="2869868"/>
            <a:ext cx="792125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lvl="1" indent="-341313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Безостановочное взимание платы (многополосный свободный поток)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290" y="3488431"/>
            <a:ext cx="791890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lvl="1" indent="-341313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Регулярный мониторинг движения автомобилей, попадающих под действие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290" y="4410044"/>
            <a:ext cx="793651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lvl="1" indent="-341313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Координаты автомобиля передаются бортовым устройством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657" y="5013176"/>
            <a:ext cx="796438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lvl="1" indent="-341313"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b="0" dirty="0">
                <a:cs typeface="Times New Roman" pitchFamily="18" charset="0"/>
              </a:rPr>
              <a:t>Применение систем мобильного и стационарного контроля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472"/>
            <a:ext cx="9170628" cy="68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Описание технологии</a:t>
            </a:r>
          </a:p>
        </p:txBody>
      </p:sp>
      <p:sp>
        <p:nvSpPr>
          <p:cNvPr id="20485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87DECE-D7D6-44CF-9FD5-AB95EC9BB16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grpSp>
        <p:nvGrpSpPr>
          <p:cNvPr id="30" name="Группа 29"/>
          <p:cNvGrpSpPr/>
          <p:nvPr/>
        </p:nvGrpSpPr>
        <p:grpSpPr>
          <a:xfrm>
            <a:off x="263688" y="1628775"/>
            <a:ext cx="5460440" cy="835167"/>
            <a:chOff x="263688" y="1628775"/>
            <a:chExt cx="5460440" cy="83516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63688" y="1635182"/>
              <a:ext cx="1555302" cy="828760"/>
              <a:chOff x="263688" y="1635182"/>
              <a:chExt cx="1555302" cy="828760"/>
            </a:xfrm>
          </p:grpSpPr>
          <p:pic>
            <p:nvPicPr>
              <p:cNvPr id="50179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88" y="1635182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519946" y="2018883"/>
                <a:ext cx="10761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2813"/>
                <a:r>
                  <a:rPr lang="ru-RU" sz="800" dirty="0">
                    <a:solidFill>
                      <a:schemeClr val="bg1"/>
                    </a:solidFill>
                  </a:rPr>
                  <a:t>Определение координат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835696" y="1628775"/>
              <a:ext cx="388843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>
                  <a:latin typeface="+mn-lt"/>
                  <a:cs typeface="Times New Roman" pitchFamily="18" charset="0"/>
                </a:rPr>
                <a:t>Бортовое устройство в грузовике, с помощью ГЛОНАСС/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GPS</a:t>
              </a:r>
              <a:r>
                <a:rPr lang="ru-RU" sz="1200" b="0" dirty="0">
                  <a:latin typeface="+mn-lt"/>
                  <a:cs typeface="Times New Roman" pitchFamily="18" charset="0"/>
                </a:rPr>
                <a:t> периодически определяет географические координаты движущегося автомобиля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0394" y="2497634"/>
            <a:ext cx="5443734" cy="828760"/>
            <a:chOff x="280394" y="2497634"/>
            <a:chExt cx="5443734" cy="8287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80394" y="2497634"/>
              <a:ext cx="1555302" cy="828760"/>
              <a:chOff x="280394" y="2497634"/>
              <a:chExt cx="1555302" cy="828760"/>
            </a:xfrm>
          </p:grpSpPr>
          <p:pic>
            <p:nvPicPr>
              <p:cNvPr id="137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94" y="2497634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740433" y="2891066"/>
                <a:ext cx="67518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Контроль</a:t>
                </a:r>
                <a:endParaRPr lang="ru-RU" sz="800" dirty="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835696" y="2531051"/>
              <a:ext cx="388843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>
                  <a:cs typeface="Times New Roman" pitchFamily="18" charset="0"/>
                </a:rPr>
                <a:t>При прохождении грузовика под рамкой, осуществляется контроль достоверности передаваемых данных</a:t>
              </a:r>
            </a:p>
          </p:txBody>
        </p:sp>
      </p:grpSp>
      <p:grpSp>
        <p:nvGrpSpPr>
          <p:cNvPr id="50176" name="Группа 50175"/>
          <p:cNvGrpSpPr/>
          <p:nvPr/>
        </p:nvGrpSpPr>
        <p:grpSpPr>
          <a:xfrm>
            <a:off x="280394" y="3365369"/>
            <a:ext cx="5443735" cy="828760"/>
            <a:chOff x="280394" y="3365369"/>
            <a:chExt cx="5443735" cy="82876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0394" y="3365369"/>
              <a:ext cx="1555302" cy="828760"/>
              <a:chOff x="280394" y="3365369"/>
              <a:chExt cx="1555302" cy="828760"/>
            </a:xfrm>
          </p:grpSpPr>
          <p:pic>
            <p:nvPicPr>
              <p:cNvPr id="138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94" y="3365369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630890" y="3613787"/>
                <a:ext cx="8208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2813"/>
                <a:r>
                  <a:rPr lang="ru-RU" sz="800" dirty="0">
                    <a:solidFill>
                      <a:schemeClr val="bg1"/>
                    </a:solidFill>
                  </a:rPr>
                  <a:t>Отправка координат в </a:t>
                </a:r>
                <a:r>
                  <a:rPr lang="ru-RU" sz="800" dirty="0" err="1">
                    <a:solidFill>
                      <a:schemeClr val="bg1"/>
                    </a:solidFill>
                  </a:rPr>
                  <a:t>ЦУиМ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835697" y="3429000"/>
              <a:ext cx="388843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>
                  <a:latin typeface="+mn-lt"/>
                  <a:cs typeface="Times New Roman" pitchFamily="18" charset="0"/>
                </a:rPr>
                <a:t>Полученные координаты передаются в Центр управления и мониторинга (</a:t>
              </a:r>
              <a:r>
                <a:rPr lang="ru-RU" sz="1200" b="0" dirty="0" err="1">
                  <a:latin typeface="+mn-lt"/>
                  <a:cs typeface="Times New Roman" pitchFamily="18" charset="0"/>
                </a:rPr>
                <a:t>ЦУиМ</a:t>
              </a:r>
              <a:r>
                <a:rPr lang="ru-RU" sz="1200" b="0" dirty="0">
                  <a:latin typeface="+mn-lt"/>
                  <a:cs typeface="Times New Roman" pitchFamily="18" charset="0"/>
                </a:rPr>
                <a:t>) через сети сотовых операторов стандарта 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GSM/GPRS</a:t>
              </a:r>
              <a:endParaRPr lang="ru-RU" sz="1200" b="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0177" name="Группа 50176"/>
          <p:cNvGrpSpPr/>
          <p:nvPr/>
        </p:nvGrpSpPr>
        <p:grpSpPr>
          <a:xfrm>
            <a:off x="280394" y="4221088"/>
            <a:ext cx="5456175" cy="828760"/>
            <a:chOff x="280394" y="4221088"/>
            <a:chExt cx="5456175" cy="82876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80394" y="4221088"/>
              <a:ext cx="1555302" cy="828760"/>
              <a:chOff x="280394" y="4221088"/>
              <a:chExt cx="1555302" cy="828760"/>
            </a:xfrm>
          </p:grpSpPr>
          <p:pic>
            <p:nvPicPr>
              <p:cNvPr id="139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94" y="4221088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599811" y="4437112"/>
                <a:ext cx="9164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2813"/>
                <a:r>
                  <a:rPr lang="ru-RU" sz="800" dirty="0">
                    <a:solidFill>
                      <a:schemeClr val="bg1"/>
                    </a:solidFill>
                  </a:rPr>
                  <a:t>Вычисление пройденного расстояния</a:t>
                </a: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861787" y="4389148"/>
              <a:ext cx="387478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 err="1">
                  <a:latin typeface="+mn-lt"/>
                  <a:cs typeface="Times New Roman" pitchFamily="18" charset="0"/>
                </a:rPr>
                <a:t>ЦУиМ</a:t>
              </a:r>
              <a:r>
                <a:rPr lang="ru-RU" sz="1200" b="0" dirty="0">
                  <a:latin typeface="+mn-lt"/>
                  <a:cs typeface="Times New Roman" pitchFamily="18" charset="0"/>
                </a:rPr>
                <a:t> вычисляет траекторию движения и пройденное расстояние</a:t>
              </a:r>
            </a:p>
          </p:txBody>
        </p:sp>
      </p:grpSp>
      <p:grpSp>
        <p:nvGrpSpPr>
          <p:cNvPr id="50178" name="Группа 50177"/>
          <p:cNvGrpSpPr/>
          <p:nvPr/>
        </p:nvGrpSpPr>
        <p:grpSpPr>
          <a:xfrm>
            <a:off x="280394" y="5085184"/>
            <a:ext cx="5443734" cy="828760"/>
            <a:chOff x="280394" y="5085184"/>
            <a:chExt cx="5443734" cy="82876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80394" y="5085184"/>
              <a:ext cx="1555302" cy="828760"/>
              <a:chOff x="280394" y="5085184"/>
              <a:chExt cx="1555302" cy="828760"/>
            </a:xfrm>
          </p:grpSpPr>
          <p:pic>
            <p:nvPicPr>
              <p:cNvPr id="140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94" y="5085184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628069" y="5343599"/>
                <a:ext cx="8914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2813"/>
                <a:r>
                  <a:rPr lang="ru-RU" sz="800" dirty="0">
                    <a:solidFill>
                      <a:schemeClr val="bg1"/>
                    </a:solidFill>
                  </a:rPr>
                  <a:t>Определение размера платежа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849346" y="5184244"/>
              <a:ext cx="387478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 err="1">
                  <a:latin typeface="+mn-lt"/>
                  <a:cs typeface="Times New Roman" pitchFamily="18" charset="0"/>
                </a:rPr>
                <a:t>Биллинговый</a:t>
              </a:r>
              <a:r>
                <a:rPr lang="ru-RU" sz="1200" b="0" dirty="0">
                  <a:latin typeface="+mn-lt"/>
                  <a:cs typeface="Times New Roman" pitchFamily="18" charset="0"/>
                </a:rPr>
                <a:t> центр определяет размер платежа с конкретного автомобиля</a:t>
              </a:r>
            </a:p>
          </p:txBody>
        </p:sp>
      </p:grpSp>
      <p:grpSp>
        <p:nvGrpSpPr>
          <p:cNvPr id="50180" name="Группа 50179"/>
          <p:cNvGrpSpPr/>
          <p:nvPr/>
        </p:nvGrpSpPr>
        <p:grpSpPr>
          <a:xfrm>
            <a:off x="251027" y="5944602"/>
            <a:ext cx="5473102" cy="828760"/>
            <a:chOff x="251027" y="5944602"/>
            <a:chExt cx="5473102" cy="82876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51027" y="5944602"/>
              <a:ext cx="1555302" cy="828760"/>
              <a:chOff x="251027" y="5944602"/>
              <a:chExt cx="1555302" cy="828760"/>
            </a:xfrm>
          </p:grpSpPr>
          <p:pic>
            <p:nvPicPr>
              <p:cNvPr id="141" name="Picture 3" descr="D:\12 ТОНН картинки\презентац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27" y="5944602"/>
                <a:ext cx="1555302" cy="82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89228" y="6093296"/>
                <a:ext cx="8625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2813"/>
                <a:r>
                  <a:rPr lang="ru-RU" sz="800" dirty="0">
                    <a:solidFill>
                      <a:schemeClr val="bg1"/>
                    </a:solidFill>
                  </a:rPr>
                  <a:t>Автоматическое списание денежных средств</a:t>
                </a: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1859206" y="6054538"/>
              <a:ext cx="3864923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>
                <a:defRPr/>
              </a:pPr>
              <a:r>
                <a:rPr lang="ru-RU" sz="1200" b="0" dirty="0">
                  <a:latin typeface="+mn-lt"/>
                  <a:cs typeface="Times New Roman" pitchFamily="18" charset="0"/>
                </a:rPr>
                <a:t>Платы за пробег автомобиля взимается в автоматическом режиме</a:t>
              </a:r>
            </a:p>
          </p:txBody>
        </p:sp>
      </p:grpSp>
      <p:pic>
        <p:nvPicPr>
          <p:cNvPr id="146" name="Рисунок 145" descr="http://www.3dnews.ru/_imgdata/img/2010/04/07/1709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85906"/>
            <a:ext cx="1296144" cy="77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7" name="Picture 2" descr="C:\Documents and Settings\petrovD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083" y="2709598"/>
            <a:ext cx="1296144" cy="5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" name="Group 239"/>
          <p:cNvGrpSpPr>
            <a:grpSpLocks/>
          </p:cNvGrpSpPr>
          <p:nvPr/>
        </p:nvGrpSpPr>
        <p:grpSpPr bwMode="auto">
          <a:xfrm>
            <a:off x="5964958" y="3429372"/>
            <a:ext cx="1296988" cy="647700"/>
            <a:chOff x="420" y="1459"/>
            <a:chExt cx="1089" cy="387"/>
          </a:xfrm>
        </p:grpSpPr>
        <p:grpSp>
          <p:nvGrpSpPr>
            <p:cNvPr id="149" name="Group 244"/>
            <p:cNvGrpSpPr>
              <a:grpSpLocks noChangeAspect="1"/>
            </p:cNvGrpSpPr>
            <p:nvPr/>
          </p:nvGrpSpPr>
          <p:grpSpPr bwMode="auto">
            <a:xfrm>
              <a:off x="420" y="1665"/>
              <a:ext cx="1089" cy="140"/>
              <a:chOff x="2976" y="2024"/>
              <a:chExt cx="1776" cy="229"/>
            </a:xfrm>
          </p:grpSpPr>
          <p:sp>
            <p:nvSpPr>
              <p:cNvPr id="193" name="AutoShape 245"/>
              <p:cNvSpPr>
                <a:spLocks noChangeAspect="1" noChangeArrowheads="1" noTextEdit="1"/>
              </p:cNvSpPr>
              <p:nvPr/>
            </p:nvSpPr>
            <p:spPr bwMode="auto">
              <a:xfrm>
                <a:off x="2976" y="2024"/>
                <a:ext cx="1776" cy="22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46"/>
              <p:cNvSpPr>
                <a:spLocks/>
              </p:cNvSpPr>
              <p:nvPr/>
            </p:nvSpPr>
            <p:spPr bwMode="auto">
              <a:xfrm>
                <a:off x="2979" y="2027"/>
                <a:ext cx="1770" cy="215"/>
              </a:xfrm>
              <a:custGeom>
                <a:avLst/>
                <a:gdLst>
                  <a:gd name="T0" fmla="*/ 0 w 1319"/>
                  <a:gd name="T1" fmla="*/ 9216 h 161"/>
                  <a:gd name="T2" fmla="*/ 69624 w 1319"/>
                  <a:gd name="T3" fmla="*/ 9216 h 161"/>
                  <a:gd name="T4" fmla="*/ 80974 w 1319"/>
                  <a:gd name="T5" fmla="*/ 0 h 161"/>
                  <a:gd name="T6" fmla="*/ 11440 w 1319"/>
                  <a:gd name="T7" fmla="*/ 0 h 161"/>
                  <a:gd name="T8" fmla="*/ 0 w 1319"/>
                  <a:gd name="T9" fmla="*/ 921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9"/>
                  <a:gd name="T16" fmla="*/ 0 h 161"/>
                  <a:gd name="T17" fmla="*/ 1319 w 131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9" h="161">
                    <a:moveTo>
                      <a:pt x="0" y="161"/>
                    </a:moveTo>
                    <a:lnTo>
                      <a:pt x="1134" y="161"/>
                    </a:lnTo>
                    <a:lnTo>
                      <a:pt x="1319" y="0"/>
                    </a:lnTo>
                    <a:lnTo>
                      <a:pt x="186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C1C0B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47"/>
              <p:cNvSpPr>
                <a:spLocks/>
              </p:cNvSpPr>
              <p:nvPr/>
            </p:nvSpPr>
            <p:spPr bwMode="auto">
              <a:xfrm>
                <a:off x="4638" y="2099"/>
                <a:ext cx="28" cy="7"/>
              </a:xfrm>
              <a:custGeom>
                <a:avLst/>
                <a:gdLst>
                  <a:gd name="T0" fmla="*/ 357 w 21"/>
                  <a:gd name="T1" fmla="*/ 0 h 5"/>
                  <a:gd name="T2" fmla="*/ 1164 w 21"/>
                  <a:gd name="T3" fmla="*/ 0 h 5"/>
                  <a:gd name="T4" fmla="*/ 847 w 21"/>
                  <a:gd name="T5" fmla="*/ 578 h 5"/>
                  <a:gd name="T6" fmla="*/ 0 w 21"/>
                  <a:gd name="T7" fmla="*/ 578 h 5"/>
                  <a:gd name="T8" fmla="*/ 357 w 2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"/>
                  <a:gd name="T17" fmla="*/ 21 w 2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">
                    <a:moveTo>
                      <a:pt x="6" y="0"/>
                    </a:moveTo>
                    <a:lnTo>
                      <a:pt x="21" y="0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48"/>
              <p:cNvSpPr>
                <a:spLocks/>
              </p:cNvSpPr>
              <p:nvPr/>
            </p:nvSpPr>
            <p:spPr bwMode="auto">
              <a:xfrm>
                <a:off x="4563" y="2163"/>
                <a:ext cx="28" cy="7"/>
              </a:xfrm>
              <a:custGeom>
                <a:avLst/>
                <a:gdLst>
                  <a:gd name="T0" fmla="*/ 357 w 21"/>
                  <a:gd name="T1" fmla="*/ 0 h 5"/>
                  <a:gd name="T2" fmla="*/ 1164 w 21"/>
                  <a:gd name="T3" fmla="*/ 0 h 5"/>
                  <a:gd name="T4" fmla="*/ 847 w 21"/>
                  <a:gd name="T5" fmla="*/ 578 h 5"/>
                  <a:gd name="T6" fmla="*/ 0 w 21"/>
                  <a:gd name="T7" fmla="*/ 578 h 5"/>
                  <a:gd name="T8" fmla="*/ 357 w 2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"/>
                  <a:gd name="T17" fmla="*/ 21 w 2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">
                    <a:moveTo>
                      <a:pt x="6" y="0"/>
                    </a:moveTo>
                    <a:lnTo>
                      <a:pt x="21" y="0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49"/>
              <p:cNvSpPr>
                <a:spLocks/>
              </p:cNvSpPr>
              <p:nvPr/>
            </p:nvSpPr>
            <p:spPr bwMode="auto">
              <a:xfrm>
                <a:off x="4194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50"/>
              <p:cNvSpPr>
                <a:spLocks/>
              </p:cNvSpPr>
              <p:nvPr/>
            </p:nvSpPr>
            <p:spPr bwMode="auto">
              <a:xfrm>
                <a:off x="3686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51"/>
              <p:cNvSpPr>
                <a:spLocks/>
              </p:cNvSpPr>
              <p:nvPr/>
            </p:nvSpPr>
            <p:spPr bwMode="auto">
              <a:xfrm>
                <a:off x="4118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52"/>
              <p:cNvSpPr>
                <a:spLocks/>
              </p:cNvSpPr>
              <p:nvPr/>
            </p:nvSpPr>
            <p:spPr bwMode="auto">
              <a:xfrm>
                <a:off x="4257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53"/>
              <p:cNvSpPr>
                <a:spLocks/>
              </p:cNvSpPr>
              <p:nvPr/>
            </p:nvSpPr>
            <p:spPr bwMode="auto">
              <a:xfrm>
                <a:off x="3751" y="2099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254"/>
              <p:cNvSpPr>
                <a:spLocks/>
              </p:cNvSpPr>
              <p:nvPr/>
            </p:nvSpPr>
            <p:spPr bwMode="auto">
              <a:xfrm>
                <a:off x="4181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255"/>
              <p:cNvSpPr>
                <a:spLocks/>
              </p:cNvSpPr>
              <p:nvPr/>
            </p:nvSpPr>
            <p:spPr bwMode="auto">
              <a:xfrm>
                <a:off x="3675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256"/>
              <p:cNvSpPr>
                <a:spLocks/>
              </p:cNvSpPr>
              <p:nvPr/>
            </p:nvSpPr>
            <p:spPr bwMode="auto">
              <a:xfrm>
                <a:off x="4321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257"/>
              <p:cNvSpPr>
                <a:spLocks/>
              </p:cNvSpPr>
              <p:nvPr/>
            </p:nvSpPr>
            <p:spPr bwMode="auto">
              <a:xfrm>
                <a:off x="3814" y="2099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258"/>
              <p:cNvSpPr>
                <a:spLocks/>
              </p:cNvSpPr>
              <p:nvPr/>
            </p:nvSpPr>
            <p:spPr bwMode="auto">
              <a:xfrm>
                <a:off x="4246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259"/>
              <p:cNvSpPr>
                <a:spLocks/>
              </p:cNvSpPr>
              <p:nvPr/>
            </p:nvSpPr>
            <p:spPr bwMode="auto">
              <a:xfrm>
                <a:off x="3738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260"/>
              <p:cNvSpPr>
                <a:spLocks/>
              </p:cNvSpPr>
              <p:nvPr/>
            </p:nvSpPr>
            <p:spPr bwMode="auto">
              <a:xfrm>
                <a:off x="4384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261"/>
              <p:cNvSpPr>
                <a:spLocks/>
              </p:cNvSpPr>
              <p:nvPr/>
            </p:nvSpPr>
            <p:spPr bwMode="auto">
              <a:xfrm>
                <a:off x="3877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62"/>
              <p:cNvSpPr>
                <a:spLocks/>
              </p:cNvSpPr>
              <p:nvPr/>
            </p:nvSpPr>
            <p:spPr bwMode="auto">
              <a:xfrm>
                <a:off x="4309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63"/>
              <p:cNvSpPr>
                <a:spLocks/>
              </p:cNvSpPr>
              <p:nvPr/>
            </p:nvSpPr>
            <p:spPr bwMode="auto">
              <a:xfrm>
                <a:off x="3802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64"/>
              <p:cNvSpPr>
                <a:spLocks/>
              </p:cNvSpPr>
              <p:nvPr/>
            </p:nvSpPr>
            <p:spPr bwMode="auto">
              <a:xfrm>
                <a:off x="4447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65"/>
              <p:cNvSpPr>
                <a:spLocks/>
              </p:cNvSpPr>
              <p:nvPr/>
            </p:nvSpPr>
            <p:spPr bwMode="auto">
              <a:xfrm>
                <a:off x="3940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266"/>
              <p:cNvSpPr>
                <a:spLocks/>
              </p:cNvSpPr>
              <p:nvPr/>
            </p:nvSpPr>
            <p:spPr bwMode="auto">
              <a:xfrm>
                <a:off x="4372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267"/>
              <p:cNvSpPr>
                <a:spLocks/>
              </p:cNvSpPr>
              <p:nvPr/>
            </p:nvSpPr>
            <p:spPr bwMode="auto">
              <a:xfrm>
                <a:off x="3865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268"/>
              <p:cNvSpPr>
                <a:spLocks/>
              </p:cNvSpPr>
              <p:nvPr/>
            </p:nvSpPr>
            <p:spPr bwMode="auto">
              <a:xfrm>
                <a:off x="4510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269"/>
              <p:cNvSpPr>
                <a:spLocks/>
              </p:cNvSpPr>
              <p:nvPr/>
            </p:nvSpPr>
            <p:spPr bwMode="auto">
              <a:xfrm>
                <a:off x="4004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270"/>
              <p:cNvSpPr>
                <a:spLocks/>
              </p:cNvSpPr>
              <p:nvPr/>
            </p:nvSpPr>
            <p:spPr bwMode="auto">
              <a:xfrm>
                <a:off x="4435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271"/>
              <p:cNvSpPr>
                <a:spLocks/>
              </p:cNvSpPr>
              <p:nvPr/>
            </p:nvSpPr>
            <p:spPr bwMode="auto">
              <a:xfrm>
                <a:off x="3929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272"/>
              <p:cNvSpPr>
                <a:spLocks/>
              </p:cNvSpPr>
              <p:nvPr/>
            </p:nvSpPr>
            <p:spPr bwMode="auto">
              <a:xfrm>
                <a:off x="4575" y="2099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273"/>
              <p:cNvSpPr>
                <a:spLocks/>
              </p:cNvSpPr>
              <p:nvPr/>
            </p:nvSpPr>
            <p:spPr bwMode="auto">
              <a:xfrm>
                <a:off x="4067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274"/>
              <p:cNvSpPr>
                <a:spLocks/>
              </p:cNvSpPr>
              <p:nvPr/>
            </p:nvSpPr>
            <p:spPr bwMode="auto">
              <a:xfrm>
                <a:off x="4500" y="2163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275"/>
              <p:cNvSpPr>
                <a:spLocks/>
              </p:cNvSpPr>
              <p:nvPr/>
            </p:nvSpPr>
            <p:spPr bwMode="auto">
              <a:xfrm>
                <a:off x="3992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276"/>
              <p:cNvSpPr>
                <a:spLocks/>
              </p:cNvSpPr>
              <p:nvPr/>
            </p:nvSpPr>
            <p:spPr bwMode="auto">
              <a:xfrm>
                <a:off x="4501" y="2027"/>
                <a:ext cx="248" cy="223"/>
              </a:xfrm>
              <a:custGeom>
                <a:avLst/>
                <a:gdLst>
                  <a:gd name="T0" fmla="*/ 11177 w 185"/>
                  <a:gd name="T1" fmla="*/ 0 h 167"/>
                  <a:gd name="T2" fmla="*/ 0 w 185"/>
                  <a:gd name="T3" fmla="*/ 9208 h 167"/>
                  <a:gd name="T4" fmla="*/ 0 w 185"/>
                  <a:gd name="T5" fmla="*/ 9573 h 167"/>
                  <a:gd name="T6" fmla="*/ 11177 w 185"/>
                  <a:gd name="T7" fmla="*/ 362 h 167"/>
                  <a:gd name="T8" fmla="*/ 11177 w 185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67"/>
                  <a:gd name="T17" fmla="*/ 185 w 18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67">
                    <a:moveTo>
                      <a:pt x="185" y="0"/>
                    </a:moveTo>
                    <a:lnTo>
                      <a:pt x="0" y="161"/>
                    </a:lnTo>
                    <a:lnTo>
                      <a:pt x="0" y="167"/>
                    </a:lnTo>
                    <a:lnTo>
                      <a:pt x="185" y="6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28180"/>
              </a:solidFill>
              <a:ln w="635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Rectangle 277"/>
              <p:cNvSpPr>
                <a:spLocks noChangeArrowheads="1"/>
              </p:cNvSpPr>
              <p:nvPr/>
            </p:nvSpPr>
            <p:spPr bwMode="auto">
              <a:xfrm>
                <a:off x="2979" y="2242"/>
                <a:ext cx="1522" cy="8"/>
              </a:xfrm>
              <a:prstGeom prst="rect">
                <a:avLst/>
              </a:prstGeom>
              <a:solidFill>
                <a:srgbClr val="A9A8A7"/>
              </a:solidFill>
              <a:ln w="6350">
                <a:solidFill>
                  <a:srgbClr val="4E4B4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278"/>
              <p:cNvSpPr>
                <a:spLocks/>
              </p:cNvSpPr>
              <p:nvPr/>
            </p:nvSpPr>
            <p:spPr bwMode="auto">
              <a:xfrm>
                <a:off x="3212" y="2033"/>
                <a:ext cx="1529" cy="7"/>
              </a:xfrm>
              <a:custGeom>
                <a:avLst/>
                <a:gdLst>
                  <a:gd name="T0" fmla="*/ 0 w 1139"/>
                  <a:gd name="T1" fmla="*/ 578 h 5"/>
                  <a:gd name="T2" fmla="*/ 69923 w 1139"/>
                  <a:gd name="T3" fmla="*/ 578 h 5"/>
                  <a:gd name="T4" fmla="*/ 70317 w 1139"/>
                  <a:gd name="T5" fmla="*/ 0 h 5"/>
                  <a:gd name="T6" fmla="*/ 373 w 1139"/>
                  <a:gd name="T7" fmla="*/ 0 h 5"/>
                  <a:gd name="T8" fmla="*/ 0 w 1139"/>
                  <a:gd name="T9" fmla="*/ 57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9"/>
                  <a:gd name="T16" fmla="*/ 0 h 5"/>
                  <a:gd name="T17" fmla="*/ 1139 w 113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9" h="5">
                    <a:moveTo>
                      <a:pt x="0" y="5"/>
                    </a:moveTo>
                    <a:lnTo>
                      <a:pt x="1133" y="5"/>
                    </a:lnTo>
                    <a:lnTo>
                      <a:pt x="113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279"/>
              <p:cNvSpPr>
                <a:spLocks/>
              </p:cNvSpPr>
              <p:nvPr/>
            </p:nvSpPr>
            <p:spPr bwMode="auto">
              <a:xfrm>
                <a:off x="2987" y="2229"/>
                <a:ext cx="1529" cy="7"/>
              </a:xfrm>
              <a:custGeom>
                <a:avLst/>
                <a:gdLst>
                  <a:gd name="T0" fmla="*/ 69923 w 1139"/>
                  <a:gd name="T1" fmla="*/ 578 h 5"/>
                  <a:gd name="T2" fmla="*/ 70317 w 1139"/>
                  <a:gd name="T3" fmla="*/ 0 h 5"/>
                  <a:gd name="T4" fmla="*/ 373 w 1139"/>
                  <a:gd name="T5" fmla="*/ 0 h 5"/>
                  <a:gd name="T6" fmla="*/ 0 w 1139"/>
                  <a:gd name="T7" fmla="*/ 578 h 5"/>
                  <a:gd name="T8" fmla="*/ 69923 w 1139"/>
                  <a:gd name="T9" fmla="*/ 57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9"/>
                  <a:gd name="T16" fmla="*/ 0 h 5"/>
                  <a:gd name="T17" fmla="*/ 1139 w 113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9" h="5">
                    <a:moveTo>
                      <a:pt x="1133" y="5"/>
                    </a:moveTo>
                    <a:lnTo>
                      <a:pt x="1139" y="0"/>
                    </a:lnTo>
                    <a:cubicBezTo>
                      <a:pt x="762" y="0"/>
                      <a:pt x="384" y="0"/>
                      <a:pt x="6" y="0"/>
                    </a:cubicBezTo>
                    <a:lnTo>
                      <a:pt x="0" y="5"/>
                    </a:lnTo>
                    <a:cubicBezTo>
                      <a:pt x="378" y="5"/>
                      <a:pt x="756" y="5"/>
                      <a:pt x="113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280"/>
              <p:cNvSpPr>
                <a:spLocks/>
              </p:cNvSpPr>
              <p:nvPr/>
            </p:nvSpPr>
            <p:spPr bwMode="auto">
              <a:xfrm>
                <a:off x="3623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281"/>
              <p:cNvSpPr>
                <a:spLocks/>
              </p:cNvSpPr>
              <p:nvPr/>
            </p:nvSpPr>
            <p:spPr bwMode="auto">
              <a:xfrm>
                <a:off x="4130" y="2099"/>
                <a:ext cx="50" cy="7"/>
              </a:xfrm>
              <a:custGeom>
                <a:avLst/>
                <a:gdLst>
                  <a:gd name="T0" fmla="*/ 2527 w 37"/>
                  <a:gd name="T1" fmla="*/ 0 h 5"/>
                  <a:gd name="T2" fmla="*/ 2127 w 37"/>
                  <a:gd name="T3" fmla="*/ 578 h 5"/>
                  <a:gd name="T4" fmla="*/ 0 w 37"/>
                  <a:gd name="T5" fmla="*/ 578 h 5"/>
                  <a:gd name="T6" fmla="*/ 400 w 37"/>
                  <a:gd name="T7" fmla="*/ 0 h 5"/>
                  <a:gd name="T8" fmla="*/ 2527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37" y="0"/>
                    </a:move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282"/>
              <p:cNvSpPr>
                <a:spLocks/>
              </p:cNvSpPr>
              <p:nvPr/>
            </p:nvSpPr>
            <p:spPr bwMode="auto">
              <a:xfrm>
                <a:off x="4055" y="2163"/>
                <a:ext cx="50" cy="7"/>
              </a:xfrm>
              <a:custGeom>
                <a:avLst/>
                <a:gdLst>
                  <a:gd name="T0" fmla="*/ 2527 w 37"/>
                  <a:gd name="T1" fmla="*/ 0 h 5"/>
                  <a:gd name="T2" fmla="*/ 2127 w 37"/>
                  <a:gd name="T3" fmla="*/ 578 h 5"/>
                  <a:gd name="T4" fmla="*/ 0 w 37"/>
                  <a:gd name="T5" fmla="*/ 578 h 5"/>
                  <a:gd name="T6" fmla="*/ 400 w 37"/>
                  <a:gd name="T7" fmla="*/ 0 h 5"/>
                  <a:gd name="T8" fmla="*/ 2527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37" y="0"/>
                    </a:move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283"/>
              <p:cNvSpPr>
                <a:spLocks/>
              </p:cNvSpPr>
              <p:nvPr/>
            </p:nvSpPr>
            <p:spPr bwMode="auto">
              <a:xfrm>
                <a:off x="3137" y="2099"/>
                <a:ext cx="30" cy="7"/>
              </a:xfrm>
              <a:custGeom>
                <a:avLst/>
                <a:gdLst>
                  <a:gd name="T0" fmla="*/ 439 w 22"/>
                  <a:gd name="T1" fmla="*/ 0 h 5"/>
                  <a:gd name="T2" fmla="*/ 1702 w 22"/>
                  <a:gd name="T3" fmla="*/ 0 h 5"/>
                  <a:gd name="T4" fmla="*/ 1248 w 22"/>
                  <a:gd name="T5" fmla="*/ 578 h 5"/>
                  <a:gd name="T6" fmla="*/ 0 w 22"/>
                  <a:gd name="T7" fmla="*/ 578 h 5"/>
                  <a:gd name="T8" fmla="*/ 439 w 2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"/>
                  <a:gd name="T17" fmla="*/ 22 w 2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">
                    <a:moveTo>
                      <a:pt x="6" y="0"/>
                    </a:moveTo>
                    <a:lnTo>
                      <a:pt x="22" y="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284"/>
              <p:cNvSpPr>
                <a:spLocks/>
              </p:cNvSpPr>
              <p:nvPr/>
            </p:nvSpPr>
            <p:spPr bwMode="auto">
              <a:xfrm>
                <a:off x="3062" y="2163"/>
                <a:ext cx="29" cy="7"/>
              </a:xfrm>
              <a:custGeom>
                <a:avLst/>
                <a:gdLst>
                  <a:gd name="T0" fmla="*/ 311 w 22"/>
                  <a:gd name="T1" fmla="*/ 0 h 5"/>
                  <a:gd name="T2" fmla="*/ 1052 w 22"/>
                  <a:gd name="T3" fmla="*/ 0 h 5"/>
                  <a:gd name="T4" fmla="*/ 779 w 22"/>
                  <a:gd name="T5" fmla="*/ 578 h 5"/>
                  <a:gd name="T6" fmla="*/ 0 w 22"/>
                  <a:gd name="T7" fmla="*/ 578 h 5"/>
                  <a:gd name="T8" fmla="*/ 311 w 2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"/>
                  <a:gd name="T17" fmla="*/ 22 w 2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">
                    <a:moveTo>
                      <a:pt x="6" y="0"/>
                    </a:moveTo>
                    <a:lnTo>
                      <a:pt x="22" y="0"/>
                    </a:lnTo>
                    <a:lnTo>
                      <a:pt x="16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285"/>
              <p:cNvSpPr>
                <a:spLocks/>
              </p:cNvSpPr>
              <p:nvPr/>
            </p:nvSpPr>
            <p:spPr bwMode="auto">
              <a:xfrm>
                <a:off x="3180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286"/>
              <p:cNvSpPr>
                <a:spLocks/>
              </p:cNvSpPr>
              <p:nvPr/>
            </p:nvSpPr>
            <p:spPr bwMode="auto">
              <a:xfrm>
                <a:off x="3105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287"/>
              <p:cNvSpPr>
                <a:spLocks/>
              </p:cNvSpPr>
              <p:nvPr/>
            </p:nvSpPr>
            <p:spPr bwMode="auto">
              <a:xfrm>
                <a:off x="3243" y="2099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288"/>
              <p:cNvSpPr>
                <a:spLocks/>
              </p:cNvSpPr>
              <p:nvPr/>
            </p:nvSpPr>
            <p:spPr bwMode="auto">
              <a:xfrm>
                <a:off x="3168" y="2163"/>
                <a:ext cx="50" cy="7"/>
              </a:xfrm>
              <a:custGeom>
                <a:avLst/>
                <a:gdLst>
                  <a:gd name="T0" fmla="*/ 400 w 37"/>
                  <a:gd name="T1" fmla="*/ 0 h 5"/>
                  <a:gd name="T2" fmla="*/ 2527 w 37"/>
                  <a:gd name="T3" fmla="*/ 0 h 5"/>
                  <a:gd name="T4" fmla="*/ 2127 w 37"/>
                  <a:gd name="T5" fmla="*/ 578 h 5"/>
                  <a:gd name="T6" fmla="*/ 0 w 37"/>
                  <a:gd name="T7" fmla="*/ 578 h 5"/>
                  <a:gd name="T8" fmla="*/ 400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289"/>
              <p:cNvSpPr>
                <a:spLocks/>
              </p:cNvSpPr>
              <p:nvPr/>
            </p:nvSpPr>
            <p:spPr bwMode="auto">
              <a:xfrm>
                <a:off x="3306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290"/>
              <p:cNvSpPr>
                <a:spLocks/>
              </p:cNvSpPr>
              <p:nvPr/>
            </p:nvSpPr>
            <p:spPr bwMode="auto">
              <a:xfrm>
                <a:off x="3231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291"/>
              <p:cNvSpPr>
                <a:spLocks/>
              </p:cNvSpPr>
              <p:nvPr/>
            </p:nvSpPr>
            <p:spPr bwMode="auto">
              <a:xfrm>
                <a:off x="3369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292"/>
              <p:cNvSpPr>
                <a:spLocks/>
              </p:cNvSpPr>
              <p:nvPr/>
            </p:nvSpPr>
            <p:spPr bwMode="auto">
              <a:xfrm>
                <a:off x="3294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293"/>
              <p:cNvSpPr>
                <a:spLocks/>
              </p:cNvSpPr>
              <p:nvPr/>
            </p:nvSpPr>
            <p:spPr bwMode="auto">
              <a:xfrm>
                <a:off x="3434" y="2099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294"/>
              <p:cNvSpPr>
                <a:spLocks/>
              </p:cNvSpPr>
              <p:nvPr/>
            </p:nvSpPr>
            <p:spPr bwMode="auto">
              <a:xfrm>
                <a:off x="3359" y="2163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295"/>
              <p:cNvSpPr>
                <a:spLocks/>
              </p:cNvSpPr>
              <p:nvPr/>
            </p:nvSpPr>
            <p:spPr bwMode="auto">
              <a:xfrm>
                <a:off x="3497" y="2099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296"/>
              <p:cNvSpPr>
                <a:spLocks/>
              </p:cNvSpPr>
              <p:nvPr/>
            </p:nvSpPr>
            <p:spPr bwMode="auto">
              <a:xfrm>
                <a:off x="3422" y="2163"/>
                <a:ext cx="49" cy="7"/>
              </a:xfrm>
              <a:custGeom>
                <a:avLst/>
                <a:gdLst>
                  <a:gd name="T0" fmla="*/ 323 w 37"/>
                  <a:gd name="T1" fmla="*/ 0 h 5"/>
                  <a:gd name="T2" fmla="*/ 1896 w 37"/>
                  <a:gd name="T3" fmla="*/ 0 h 5"/>
                  <a:gd name="T4" fmla="*/ 1583 w 37"/>
                  <a:gd name="T5" fmla="*/ 578 h 5"/>
                  <a:gd name="T6" fmla="*/ 0 w 37"/>
                  <a:gd name="T7" fmla="*/ 578 h 5"/>
                  <a:gd name="T8" fmla="*/ 323 w 3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5"/>
                  <a:gd name="T17" fmla="*/ 37 w 3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5">
                    <a:moveTo>
                      <a:pt x="6" y="0"/>
                    </a:moveTo>
                    <a:lnTo>
                      <a:pt x="37" y="0"/>
                    </a:lnTo>
                    <a:lnTo>
                      <a:pt x="31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297"/>
              <p:cNvSpPr>
                <a:spLocks/>
              </p:cNvSpPr>
              <p:nvPr/>
            </p:nvSpPr>
            <p:spPr bwMode="auto">
              <a:xfrm>
                <a:off x="3560" y="2099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298"/>
              <p:cNvSpPr>
                <a:spLocks/>
              </p:cNvSpPr>
              <p:nvPr/>
            </p:nvSpPr>
            <p:spPr bwMode="auto">
              <a:xfrm>
                <a:off x="3485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299"/>
              <p:cNvSpPr>
                <a:spLocks/>
              </p:cNvSpPr>
              <p:nvPr/>
            </p:nvSpPr>
            <p:spPr bwMode="auto">
              <a:xfrm>
                <a:off x="3611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00"/>
              <p:cNvSpPr>
                <a:spLocks/>
              </p:cNvSpPr>
              <p:nvPr/>
            </p:nvSpPr>
            <p:spPr bwMode="auto">
              <a:xfrm>
                <a:off x="3548" y="2163"/>
                <a:ext cx="51" cy="7"/>
              </a:xfrm>
              <a:custGeom>
                <a:avLst/>
                <a:gdLst>
                  <a:gd name="T0" fmla="*/ 373 w 38"/>
                  <a:gd name="T1" fmla="*/ 0 h 5"/>
                  <a:gd name="T2" fmla="*/ 2312 w 38"/>
                  <a:gd name="T3" fmla="*/ 0 h 5"/>
                  <a:gd name="T4" fmla="*/ 1994 w 38"/>
                  <a:gd name="T5" fmla="*/ 578 h 5"/>
                  <a:gd name="T6" fmla="*/ 0 w 38"/>
                  <a:gd name="T7" fmla="*/ 578 h 5"/>
                  <a:gd name="T8" fmla="*/ 373 w 3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"/>
                  <a:gd name="T17" fmla="*/ 38 w 3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">
                    <a:moveTo>
                      <a:pt x="6" y="0"/>
                    </a:moveTo>
                    <a:lnTo>
                      <a:pt x="38" y="0"/>
                    </a:lnTo>
                    <a:lnTo>
                      <a:pt x="32" y="5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0" name="Group 301"/>
            <p:cNvGrpSpPr>
              <a:grpSpLocks noChangeAspect="1"/>
            </p:cNvGrpSpPr>
            <p:nvPr/>
          </p:nvGrpSpPr>
          <p:grpSpPr bwMode="auto">
            <a:xfrm>
              <a:off x="874" y="1649"/>
              <a:ext cx="415" cy="143"/>
              <a:chOff x="2971" y="2523"/>
              <a:chExt cx="1950" cy="671"/>
            </a:xfrm>
          </p:grpSpPr>
          <p:sp>
            <p:nvSpPr>
              <p:cNvPr id="173" name="AutoShape 302"/>
              <p:cNvSpPr>
                <a:spLocks noChangeAspect="1" noChangeArrowheads="1" noTextEdit="1"/>
              </p:cNvSpPr>
              <p:nvPr/>
            </p:nvSpPr>
            <p:spPr bwMode="auto">
              <a:xfrm>
                <a:off x="2971" y="2523"/>
                <a:ext cx="1950" cy="67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Oval 303"/>
              <p:cNvSpPr>
                <a:spLocks noChangeAspect="1" noChangeArrowheads="1"/>
              </p:cNvSpPr>
              <p:nvPr/>
            </p:nvSpPr>
            <p:spPr bwMode="auto">
              <a:xfrm>
                <a:off x="4711" y="2931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Oval 304"/>
              <p:cNvSpPr>
                <a:spLocks noChangeAspect="1" noChangeArrowheads="1"/>
              </p:cNvSpPr>
              <p:nvPr/>
            </p:nvSpPr>
            <p:spPr bwMode="auto">
              <a:xfrm>
                <a:off x="4255" y="2931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Oval 305"/>
              <p:cNvSpPr>
                <a:spLocks noChangeAspect="1" noChangeArrowheads="1"/>
              </p:cNvSpPr>
              <p:nvPr/>
            </p:nvSpPr>
            <p:spPr bwMode="auto">
              <a:xfrm>
                <a:off x="3103" y="2931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Oval 306"/>
              <p:cNvSpPr>
                <a:spLocks noChangeAspect="1" noChangeArrowheads="1"/>
              </p:cNvSpPr>
              <p:nvPr/>
            </p:nvSpPr>
            <p:spPr bwMode="auto">
              <a:xfrm>
                <a:off x="3301" y="2931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07"/>
              <p:cNvSpPr>
                <a:spLocks noChangeAspect="1"/>
              </p:cNvSpPr>
              <p:nvPr/>
            </p:nvSpPr>
            <p:spPr bwMode="auto">
              <a:xfrm>
                <a:off x="4093" y="2835"/>
                <a:ext cx="84" cy="216"/>
              </a:xfrm>
              <a:custGeom>
                <a:avLst/>
                <a:gdLst>
                  <a:gd name="T0" fmla="*/ 0 w 14"/>
                  <a:gd name="T1" fmla="*/ 2147483647 h 36"/>
                  <a:gd name="T2" fmla="*/ 0 w 14"/>
                  <a:gd name="T3" fmla="*/ 2147483647 h 36"/>
                  <a:gd name="T4" fmla="*/ 2147483647 w 14"/>
                  <a:gd name="T5" fmla="*/ 0 h 36"/>
                  <a:gd name="T6" fmla="*/ 2147483647 w 14"/>
                  <a:gd name="T7" fmla="*/ 2147483647 h 36"/>
                  <a:gd name="T8" fmla="*/ 0 w 14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6"/>
                  <a:gd name="T17" fmla="*/ 14 w 1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6">
                    <a:moveTo>
                      <a:pt x="0" y="3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08"/>
              <p:cNvSpPr>
                <a:spLocks noChangeAspect="1"/>
              </p:cNvSpPr>
              <p:nvPr/>
            </p:nvSpPr>
            <p:spPr bwMode="auto">
              <a:xfrm>
                <a:off x="4123" y="2871"/>
                <a:ext cx="408" cy="72"/>
              </a:xfrm>
              <a:custGeom>
                <a:avLst/>
                <a:gdLst>
                  <a:gd name="T0" fmla="*/ 0 w 68"/>
                  <a:gd name="T1" fmla="*/ 2147483647 h 12"/>
                  <a:gd name="T2" fmla="*/ 2147483647 w 68"/>
                  <a:gd name="T3" fmla="*/ 2147483647 h 12"/>
                  <a:gd name="T4" fmla="*/ 2147483647 w 68"/>
                  <a:gd name="T5" fmla="*/ 0 h 12"/>
                  <a:gd name="T6" fmla="*/ 2147483647 w 68"/>
                  <a:gd name="T7" fmla="*/ 0 h 12"/>
                  <a:gd name="T8" fmla="*/ 0 w 68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2"/>
                  <a:gd name="T17" fmla="*/ 68 w 6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2">
                    <a:moveTo>
                      <a:pt x="0" y="12"/>
                    </a:moveTo>
                    <a:lnTo>
                      <a:pt x="68" y="12"/>
                    </a:lnTo>
                    <a:lnTo>
                      <a:pt x="68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09"/>
              <p:cNvSpPr>
                <a:spLocks noChangeAspect="1"/>
              </p:cNvSpPr>
              <p:nvPr/>
            </p:nvSpPr>
            <p:spPr bwMode="auto">
              <a:xfrm>
                <a:off x="4717" y="2535"/>
                <a:ext cx="192" cy="318"/>
              </a:xfrm>
              <a:custGeom>
                <a:avLst/>
                <a:gdLst>
                  <a:gd name="T0" fmla="*/ 2147483647 w 32"/>
                  <a:gd name="T1" fmla="*/ 2147483647 h 53"/>
                  <a:gd name="T2" fmla="*/ 0 w 32"/>
                  <a:gd name="T3" fmla="*/ 2147483647 h 53"/>
                  <a:gd name="T4" fmla="*/ 2147483647 w 32"/>
                  <a:gd name="T5" fmla="*/ 0 h 53"/>
                  <a:gd name="T6" fmla="*/ 2147483647 w 32"/>
                  <a:gd name="T7" fmla="*/ 2147483647 h 53"/>
                  <a:gd name="T8" fmla="*/ 2147483647 w 32"/>
                  <a:gd name="T9" fmla="*/ 214748364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3"/>
                  <a:gd name="T17" fmla="*/ 32 w 3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3">
                    <a:moveTo>
                      <a:pt x="18" y="53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32" y="41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10"/>
              <p:cNvSpPr>
                <a:spLocks noChangeAspect="1"/>
              </p:cNvSpPr>
              <p:nvPr/>
            </p:nvSpPr>
            <p:spPr bwMode="auto">
              <a:xfrm>
                <a:off x="4825" y="2781"/>
                <a:ext cx="84" cy="270"/>
              </a:xfrm>
              <a:custGeom>
                <a:avLst/>
                <a:gdLst>
                  <a:gd name="T0" fmla="*/ 0 w 14"/>
                  <a:gd name="T1" fmla="*/ 2147483647 h 45"/>
                  <a:gd name="T2" fmla="*/ 0 w 14"/>
                  <a:gd name="T3" fmla="*/ 2147483647 h 45"/>
                  <a:gd name="T4" fmla="*/ 2147483647 w 14"/>
                  <a:gd name="T5" fmla="*/ 2147483647 h 45"/>
                  <a:gd name="T6" fmla="*/ 2147483647 w 14"/>
                  <a:gd name="T7" fmla="*/ 0 h 45"/>
                  <a:gd name="T8" fmla="*/ 0 w 14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5"/>
                  <a:gd name="T17" fmla="*/ 14 w 1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5">
                    <a:moveTo>
                      <a:pt x="0" y="12"/>
                    </a:moveTo>
                    <a:lnTo>
                      <a:pt x="0" y="45"/>
                    </a:lnTo>
                    <a:lnTo>
                      <a:pt x="14" y="33"/>
                    </a:lnTo>
                    <a:lnTo>
                      <a:pt x="1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Oval 311"/>
              <p:cNvSpPr>
                <a:spLocks noChangeAspect="1" noChangeArrowheads="1"/>
              </p:cNvSpPr>
              <p:nvPr/>
            </p:nvSpPr>
            <p:spPr bwMode="auto">
              <a:xfrm>
                <a:off x="4627" y="3003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Oval 312"/>
              <p:cNvSpPr>
                <a:spLocks noChangeAspect="1" noChangeArrowheads="1"/>
              </p:cNvSpPr>
              <p:nvPr/>
            </p:nvSpPr>
            <p:spPr bwMode="auto">
              <a:xfrm>
                <a:off x="4171" y="3003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13"/>
              <p:cNvSpPr>
                <a:spLocks noChangeAspect="1"/>
              </p:cNvSpPr>
              <p:nvPr/>
            </p:nvSpPr>
            <p:spPr bwMode="auto">
              <a:xfrm>
                <a:off x="4483" y="2535"/>
                <a:ext cx="78" cy="372"/>
              </a:xfrm>
              <a:custGeom>
                <a:avLst/>
                <a:gdLst>
                  <a:gd name="T0" fmla="*/ 0 w 13"/>
                  <a:gd name="T1" fmla="*/ 2147483647 h 62"/>
                  <a:gd name="T2" fmla="*/ 0 w 13"/>
                  <a:gd name="T3" fmla="*/ 2147483647 h 62"/>
                  <a:gd name="T4" fmla="*/ 2147483647 w 13"/>
                  <a:gd name="T5" fmla="*/ 0 h 62"/>
                  <a:gd name="T6" fmla="*/ 2147483647 w 13"/>
                  <a:gd name="T7" fmla="*/ 2147483647 h 62"/>
                  <a:gd name="T8" fmla="*/ 0 w 13"/>
                  <a:gd name="T9" fmla="*/ 214748364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2"/>
                  <a:gd name="T17" fmla="*/ 13 w 1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2">
                    <a:moveTo>
                      <a:pt x="0" y="62"/>
                    </a:moveTo>
                    <a:lnTo>
                      <a:pt x="0" y="12"/>
                    </a:lnTo>
                    <a:lnTo>
                      <a:pt x="13" y="0"/>
                    </a:lnTo>
                    <a:lnTo>
                      <a:pt x="13" y="5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14"/>
              <p:cNvSpPr>
                <a:spLocks noChangeAspect="1"/>
              </p:cNvSpPr>
              <p:nvPr/>
            </p:nvSpPr>
            <p:spPr bwMode="auto">
              <a:xfrm>
                <a:off x="2983" y="2535"/>
                <a:ext cx="1578" cy="72"/>
              </a:xfrm>
              <a:custGeom>
                <a:avLst/>
                <a:gdLst>
                  <a:gd name="T0" fmla="*/ 0 w 263"/>
                  <a:gd name="T1" fmla="*/ 2147483647 h 12"/>
                  <a:gd name="T2" fmla="*/ 2147483647 w 263"/>
                  <a:gd name="T3" fmla="*/ 2147483647 h 12"/>
                  <a:gd name="T4" fmla="*/ 2147483647 w 263"/>
                  <a:gd name="T5" fmla="*/ 0 h 12"/>
                  <a:gd name="T6" fmla="*/ 2147483647 w 263"/>
                  <a:gd name="T7" fmla="*/ 0 h 12"/>
                  <a:gd name="T8" fmla="*/ 0 w 263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12"/>
                  <a:gd name="T17" fmla="*/ 263 w 26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12">
                    <a:moveTo>
                      <a:pt x="0" y="12"/>
                    </a:moveTo>
                    <a:lnTo>
                      <a:pt x="250" y="12"/>
                    </a:lnTo>
                    <a:lnTo>
                      <a:pt x="263" y="0"/>
                    </a:lnTo>
                    <a:lnTo>
                      <a:pt x="1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Oval 315"/>
              <p:cNvSpPr>
                <a:spLocks noChangeAspect="1" noChangeArrowheads="1"/>
              </p:cNvSpPr>
              <p:nvPr/>
            </p:nvSpPr>
            <p:spPr bwMode="auto">
              <a:xfrm>
                <a:off x="3019" y="3003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Oval 316"/>
              <p:cNvSpPr>
                <a:spLocks noChangeAspect="1" noChangeArrowheads="1"/>
              </p:cNvSpPr>
              <p:nvPr/>
            </p:nvSpPr>
            <p:spPr bwMode="auto">
              <a:xfrm>
                <a:off x="3217" y="3003"/>
                <a:ext cx="162" cy="174"/>
              </a:xfrm>
              <a:prstGeom prst="ellipse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17"/>
              <p:cNvSpPr>
                <a:spLocks noChangeAspect="1"/>
              </p:cNvSpPr>
              <p:nvPr/>
            </p:nvSpPr>
            <p:spPr bwMode="auto">
              <a:xfrm>
                <a:off x="2983" y="2607"/>
                <a:ext cx="1500" cy="444"/>
              </a:xfrm>
              <a:custGeom>
                <a:avLst/>
                <a:gdLst>
                  <a:gd name="T0" fmla="*/ 0 w 250"/>
                  <a:gd name="T1" fmla="*/ 0 h 74"/>
                  <a:gd name="T2" fmla="*/ 2147483647 w 250"/>
                  <a:gd name="T3" fmla="*/ 0 h 74"/>
                  <a:gd name="T4" fmla="*/ 2147483647 w 250"/>
                  <a:gd name="T5" fmla="*/ 2147483647 h 74"/>
                  <a:gd name="T6" fmla="*/ 2147483647 w 250"/>
                  <a:gd name="T7" fmla="*/ 2147483647 h 74"/>
                  <a:gd name="T8" fmla="*/ 2147483647 w 250"/>
                  <a:gd name="T9" fmla="*/ 2147483647 h 74"/>
                  <a:gd name="T10" fmla="*/ 2147483647 w 250"/>
                  <a:gd name="T11" fmla="*/ 2147483647 h 74"/>
                  <a:gd name="T12" fmla="*/ 2147483647 w 250"/>
                  <a:gd name="T13" fmla="*/ 2147483647 h 74"/>
                  <a:gd name="T14" fmla="*/ 2147483647 w 250"/>
                  <a:gd name="T15" fmla="*/ 2147483647 h 74"/>
                  <a:gd name="T16" fmla="*/ 2147483647 w 250"/>
                  <a:gd name="T17" fmla="*/ 2147483647 h 74"/>
                  <a:gd name="T18" fmla="*/ 2147483647 w 250"/>
                  <a:gd name="T19" fmla="*/ 2147483647 h 74"/>
                  <a:gd name="T20" fmla="*/ 2147483647 w 250"/>
                  <a:gd name="T21" fmla="*/ 2147483647 h 74"/>
                  <a:gd name="T22" fmla="*/ 0 w 250"/>
                  <a:gd name="T23" fmla="*/ 2147483647 h 74"/>
                  <a:gd name="T24" fmla="*/ 0 w 250"/>
                  <a:gd name="T25" fmla="*/ 0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0"/>
                  <a:gd name="T40" fmla="*/ 0 h 74"/>
                  <a:gd name="T41" fmla="*/ 250 w 250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0" h="74">
                    <a:moveTo>
                      <a:pt x="0" y="0"/>
                    </a:moveTo>
                    <a:lnTo>
                      <a:pt x="250" y="0"/>
                    </a:lnTo>
                    <a:lnTo>
                      <a:pt x="250" y="50"/>
                    </a:lnTo>
                    <a:lnTo>
                      <a:pt x="185" y="50"/>
                    </a:lnTo>
                    <a:lnTo>
                      <a:pt x="185" y="74"/>
                    </a:lnTo>
                    <a:lnTo>
                      <a:pt x="66" y="74"/>
                    </a:lnTo>
                    <a:cubicBezTo>
                      <a:pt x="64" y="68"/>
                      <a:pt x="59" y="64"/>
                      <a:pt x="52" y="64"/>
                    </a:cubicBezTo>
                    <a:cubicBezTo>
                      <a:pt x="46" y="64"/>
                      <a:pt x="41" y="68"/>
                      <a:pt x="38" y="74"/>
                    </a:cubicBezTo>
                    <a:lnTo>
                      <a:pt x="34" y="74"/>
                    </a:lnTo>
                    <a:cubicBezTo>
                      <a:pt x="31" y="68"/>
                      <a:pt x="26" y="64"/>
                      <a:pt x="20" y="64"/>
                    </a:cubicBezTo>
                    <a:cubicBezTo>
                      <a:pt x="13" y="64"/>
                      <a:pt x="8" y="68"/>
                      <a:pt x="6" y="74"/>
                    </a:cubicBez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18"/>
              <p:cNvSpPr>
                <a:spLocks noChangeAspect="1"/>
              </p:cNvSpPr>
              <p:nvPr/>
            </p:nvSpPr>
            <p:spPr bwMode="auto">
              <a:xfrm>
                <a:off x="4123" y="2607"/>
                <a:ext cx="702" cy="444"/>
              </a:xfrm>
              <a:custGeom>
                <a:avLst/>
                <a:gdLst>
                  <a:gd name="T0" fmla="*/ 2147483647 w 117"/>
                  <a:gd name="T1" fmla="*/ 0 h 74"/>
                  <a:gd name="T2" fmla="*/ 2147483647 w 117"/>
                  <a:gd name="T3" fmla="*/ 0 h 74"/>
                  <a:gd name="T4" fmla="*/ 2147483647 w 117"/>
                  <a:gd name="T5" fmla="*/ 2147483647 h 74"/>
                  <a:gd name="T6" fmla="*/ 2147483647 w 117"/>
                  <a:gd name="T7" fmla="*/ 2147483647 h 74"/>
                  <a:gd name="T8" fmla="*/ 2147483647 w 117"/>
                  <a:gd name="T9" fmla="*/ 2147483647 h 74"/>
                  <a:gd name="T10" fmla="*/ 2147483647 w 117"/>
                  <a:gd name="T11" fmla="*/ 2147483647 h 74"/>
                  <a:gd name="T12" fmla="*/ 2147483647 w 117"/>
                  <a:gd name="T13" fmla="*/ 2147483647 h 74"/>
                  <a:gd name="T14" fmla="*/ 2147483647 w 117"/>
                  <a:gd name="T15" fmla="*/ 2147483647 h 74"/>
                  <a:gd name="T16" fmla="*/ 2147483647 w 117"/>
                  <a:gd name="T17" fmla="*/ 2147483647 h 74"/>
                  <a:gd name="T18" fmla="*/ 2147483647 w 117"/>
                  <a:gd name="T19" fmla="*/ 2147483647 h 74"/>
                  <a:gd name="T20" fmla="*/ 0 w 117"/>
                  <a:gd name="T21" fmla="*/ 2147483647 h 74"/>
                  <a:gd name="T22" fmla="*/ 0 w 117"/>
                  <a:gd name="T23" fmla="*/ 2147483647 h 74"/>
                  <a:gd name="T24" fmla="*/ 2147483647 w 117"/>
                  <a:gd name="T25" fmla="*/ 2147483647 h 74"/>
                  <a:gd name="T26" fmla="*/ 2147483647 w 117"/>
                  <a:gd name="T27" fmla="*/ 0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74"/>
                  <a:gd name="T44" fmla="*/ 117 w 117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74">
                    <a:moveTo>
                      <a:pt x="68" y="0"/>
                    </a:moveTo>
                    <a:lnTo>
                      <a:pt x="99" y="0"/>
                    </a:lnTo>
                    <a:lnTo>
                      <a:pt x="117" y="41"/>
                    </a:lnTo>
                    <a:lnTo>
                      <a:pt x="117" y="74"/>
                    </a:lnTo>
                    <a:lnTo>
                      <a:pt x="112" y="74"/>
                    </a:lnTo>
                    <a:cubicBezTo>
                      <a:pt x="109" y="68"/>
                      <a:pt x="104" y="64"/>
                      <a:pt x="98" y="64"/>
                    </a:cubicBezTo>
                    <a:cubicBezTo>
                      <a:pt x="91" y="64"/>
                      <a:pt x="86" y="68"/>
                      <a:pt x="84" y="74"/>
                    </a:cubicBezTo>
                    <a:lnTo>
                      <a:pt x="36" y="74"/>
                    </a:lnTo>
                    <a:cubicBezTo>
                      <a:pt x="33" y="68"/>
                      <a:pt x="28" y="64"/>
                      <a:pt x="22" y="64"/>
                    </a:cubicBezTo>
                    <a:cubicBezTo>
                      <a:pt x="15" y="64"/>
                      <a:pt x="10" y="68"/>
                      <a:pt x="8" y="74"/>
                    </a:cubicBezTo>
                    <a:lnTo>
                      <a:pt x="0" y="74"/>
                    </a:lnTo>
                    <a:lnTo>
                      <a:pt x="0" y="56"/>
                    </a:lnTo>
                    <a:lnTo>
                      <a:pt x="68" y="5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19"/>
              <p:cNvSpPr>
                <a:spLocks noChangeAspect="1"/>
              </p:cNvSpPr>
              <p:nvPr/>
            </p:nvSpPr>
            <p:spPr bwMode="auto">
              <a:xfrm>
                <a:off x="4531" y="2535"/>
                <a:ext cx="270" cy="72"/>
              </a:xfrm>
              <a:custGeom>
                <a:avLst/>
                <a:gdLst>
                  <a:gd name="T0" fmla="*/ 0 w 45"/>
                  <a:gd name="T1" fmla="*/ 2147483647 h 12"/>
                  <a:gd name="T2" fmla="*/ 2147483647 w 45"/>
                  <a:gd name="T3" fmla="*/ 2147483647 h 12"/>
                  <a:gd name="T4" fmla="*/ 2147483647 w 45"/>
                  <a:gd name="T5" fmla="*/ 0 h 12"/>
                  <a:gd name="T6" fmla="*/ 2147483647 w 45"/>
                  <a:gd name="T7" fmla="*/ 0 h 12"/>
                  <a:gd name="T8" fmla="*/ 0 w 45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2"/>
                  <a:gd name="T17" fmla="*/ 45 w 4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2">
                    <a:moveTo>
                      <a:pt x="0" y="12"/>
                    </a:moveTo>
                    <a:lnTo>
                      <a:pt x="31" y="12"/>
                    </a:lnTo>
                    <a:lnTo>
                      <a:pt x="45" y="0"/>
                    </a:lnTo>
                    <a:lnTo>
                      <a:pt x="1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20"/>
              <p:cNvSpPr>
                <a:spLocks noChangeAspect="1"/>
              </p:cNvSpPr>
              <p:nvPr/>
            </p:nvSpPr>
            <p:spPr bwMode="auto">
              <a:xfrm>
                <a:off x="4735" y="2565"/>
                <a:ext cx="156" cy="258"/>
              </a:xfrm>
              <a:custGeom>
                <a:avLst/>
                <a:gdLst>
                  <a:gd name="T0" fmla="*/ 2147483647 w 26"/>
                  <a:gd name="T1" fmla="*/ 2147483647 h 43"/>
                  <a:gd name="T2" fmla="*/ 0 w 26"/>
                  <a:gd name="T3" fmla="*/ 2147483647 h 43"/>
                  <a:gd name="T4" fmla="*/ 2147483647 w 26"/>
                  <a:gd name="T5" fmla="*/ 0 h 43"/>
                  <a:gd name="T6" fmla="*/ 2147483647 w 26"/>
                  <a:gd name="T7" fmla="*/ 2147483647 h 43"/>
                  <a:gd name="T8" fmla="*/ 2147483647 w 26"/>
                  <a:gd name="T9" fmla="*/ 21474836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15" y="4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6" y="33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21"/>
              <p:cNvSpPr>
                <a:spLocks noChangeAspect="1"/>
              </p:cNvSpPr>
              <p:nvPr/>
            </p:nvSpPr>
            <p:spPr bwMode="auto">
              <a:xfrm>
                <a:off x="4579" y="2631"/>
                <a:ext cx="210" cy="216"/>
              </a:xfrm>
              <a:custGeom>
                <a:avLst/>
                <a:gdLst>
                  <a:gd name="T0" fmla="*/ 0 w 35"/>
                  <a:gd name="T1" fmla="*/ 0 h 36"/>
                  <a:gd name="T2" fmla="*/ 2147483647 w 35"/>
                  <a:gd name="T3" fmla="*/ 0 h 36"/>
                  <a:gd name="T4" fmla="*/ 2147483647 w 35"/>
                  <a:gd name="T5" fmla="*/ 2147483647 h 36"/>
                  <a:gd name="T6" fmla="*/ 0 w 35"/>
                  <a:gd name="T7" fmla="*/ 2147483647 h 36"/>
                  <a:gd name="T8" fmla="*/ 0 w 3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0"/>
                    </a:moveTo>
                    <a:lnTo>
                      <a:pt x="20" y="0"/>
                    </a:lnTo>
                    <a:lnTo>
                      <a:pt x="35" y="36"/>
                    </a:lnTo>
                    <a:cubicBezTo>
                      <a:pt x="23" y="36"/>
                      <a:pt x="10" y="36"/>
                      <a:pt x="0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1" name="AutoShape 323"/>
            <p:cNvSpPr>
              <a:spLocks noChangeAspect="1" noChangeArrowheads="1" noTextEdit="1"/>
            </p:cNvSpPr>
            <p:nvPr/>
          </p:nvSpPr>
          <p:spPr bwMode="auto">
            <a:xfrm>
              <a:off x="544" y="1619"/>
              <a:ext cx="239" cy="10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2" name="Group 337"/>
            <p:cNvGrpSpPr>
              <a:grpSpLocks noChangeAspect="1"/>
            </p:cNvGrpSpPr>
            <p:nvPr/>
          </p:nvGrpSpPr>
          <p:grpSpPr bwMode="auto">
            <a:xfrm>
              <a:off x="944" y="1459"/>
              <a:ext cx="257" cy="387"/>
              <a:chOff x="3456" y="3312"/>
              <a:chExt cx="468" cy="705"/>
            </a:xfrm>
          </p:grpSpPr>
          <p:sp>
            <p:nvSpPr>
              <p:cNvPr id="153" name="AutoShape 338"/>
              <p:cNvSpPr>
                <a:spLocks noChangeAspect="1" noChangeArrowheads="1" noTextEdit="1"/>
              </p:cNvSpPr>
              <p:nvPr/>
            </p:nvSpPr>
            <p:spPr bwMode="auto">
              <a:xfrm>
                <a:off x="3456" y="3312"/>
                <a:ext cx="468" cy="70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Rectangle 339"/>
              <p:cNvSpPr>
                <a:spLocks noChangeArrowheads="1"/>
              </p:cNvSpPr>
              <p:nvPr/>
            </p:nvSpPr>
            <p:spPr bwMode="auto">
              <a:xfrm>
                <a:off x="3899" y="3322"/>
                <a:ext cx="13" cy="322"/>
              </a:xfrm>
              <a:prstGeom prst="rect">
                <a:avLst/>
              </a:prstGeom>
              <a:solidFill>
                <a:srgbClr val="C194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Rectangle 340"/>
              <p:cNvSpPr>
                <a:spLocks noChangeArrowheads="1"/>
              </p:cNvSpPr>
              <p:nvPr/>
            </p:nvSpPr>
            <p:spPr bwMode="auto">
              <a:xfrm>
                <a:off x="3460" y="3689"/>
                <a:ext cx="13" cy="324"/>
              </a:xfrm>
              <a:prstGeom prst="rect">
                <a:avLst/>
              </a:pr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41"/>
              <p:cNvSpPr>
                <a:spLocks/>
              </p:cNvSpPr>
              <p:nvPr/>
            </p:nvSpPr>
            <p:spPr bwMode="auto">
              <a:xfrm>
                <a:off x="3473" y="3316"/>
                <a:ext cx="447" cy="697"/>
              </a:xfrm>
              <a:custGeom>
                <a:avLst/>
                <a:gdLst>
                  <a:gd name="T0" fmla="*/ 0 w 230"/>
                  <a:gd name="T1" fmla="*/ 2077383 h 359"/>
                  <a:gd name="T2" fmla="*/ 0 w 230"/>
                  <a:gd name="T3" fmla="*/ 2077383 h 359"/>
                  <a:gd name="T4" fmla="*/ 0 w 230"/>
                  <a:gd name="T5" fmla="*/ 2077383 h 359"/>
                  <a:gd name="T6" fmla="*/ 2523611 w 230"/>
                  <a:gd name="T7" fmla="*/ 0 h 359"/>
                  <a:gd name="T8" fmla="*/ 2523611 w 230"/>
                  <a:gd name="T9" fmla="*/ 0 h 359"/>
                  <a:gd name="T10" fmla="*/ 2523611 w 230"/>
                  <a:gd name="T11" fmla="*/ 0 h 359"/>
                  <a:gd name="T12" fmla="*/ 2523611 w 230"/>
                  <a:gd name="T13" fmla="*/ 1792198 h 359"/>
                  <a:gd name="T14" fmla="*/ 2477006 w 230"/>
                  <a:gd name="T15" fmla="*/ 1827650 h 359"/>
                  <a:gd name="T16" fmla="*/ 2477006 w 230"/>
                  <a:gd name="T17" fmla="*/ 106592 h 359"/>
                  <a:gd name="T18" fmla="*/ 46195 w 230"/>
                  <a:gd name="T19" fmla="*/ 2129069 h 359"/>
                  <a:gd name="T20" fmla="*/ 46195 w 230"/>
                  <a:gd name="T21" fmla="*/ 3849210 h 359"/>
                  <a:gd name="T22" fmla="*/ 0 w 230"/>
                  <a:gd name="T23" fmla="*/ 3881235 h 359"/>
                  <a:gd name="T24" fmla="*/ 0 w 230"/>
                  <a:gd name="T25" fmla="*/ 2077383 h 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0"/>
                  <a:gd name="T40" fmla="*/ 0 h 359"/>
                  <a:gd name="T41" fmla="*/ 230 w 230"/>
                  <a:gd name="T42" fmla="*/ 359 h 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0" h="359">
                    <a:moveTo>
                      <a:pt x="0" y="192"/>
                    </a:moveTo>
                    <a:lnTo>
                      <a:pt x="0" y="192"/>
                    </a:lnTo>
                    <a:lnTo>
                      <a:pt x="230" y="0"/>
                    </a:lnTo>
                    <a:lnTo>
                      <a:pt x="230" y="166"/>
                    </a:lnTo>
                    <a:lnTo>
                      <a:pt x="226" y="169"/>
                    </a:lnTo>
                    <a:lnTo>
                      <a:pt x="226" y="10"/>
                    </a:lnTo>
                    <a:lnTo>
                      <a:pt x="4" y="197"/>
                    </a:lnTo>
                    <a:lnTo>
                      <a:pt x="4" y="356"/>
                    </a:lnTo>
                    <a:lnTo>
                      <a:pt x="0" y="359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42"/>
              <p:cNvSpPr>
                <a:spLocks/>
              </p:cNvSpPr>
              <p:nvPr/>
            </p:nvSpPr>
            <p:spPr bwMode="auto">
              <a:xfrm>
                <a:off x="3460" y="3316"/>
                <a:ext cx="460" cy="373"/>
              </a:xfrm>
              <a:custGeom>
                <a:avLst/>
                <a:gdLst>
                  <a:gd name="T0" fmla="*/ 2475749 w 237"/>
                  <a:gd name="T1" fmla="*/ 0 h 192"/>
                  <a:gd name="T2" fmla="*/ 2552187 w 237"/>
                  <a:gd name="T3" fmla="*/ 0 h 192"/>
                  <a:gd name="T4" fmla="*/ 76550 w 237"/>
                  <a:gd name="T5" fmla="*/ 2094265 h 192"/>
                  <a:gd name="T6" fmla="*/ 0 w 237"/>
                  <a:gd name="T7" fmla="*/ 2094265 h 192"/>
                  <a:gd name="T8" fmla="*/ 2475749 w 237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192"/>
                  <a:gd name="T17" fmla="*/ 237 w 237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192">
                    <a:moveTo>
                      <a:pt x="230" y="0"/>
                    </a:moveTo>
                    <a:lnTo>
                      <a:pt x="237" y="0"/>
                    </a:lnTo>
                    <a:lnTo>
                      <a:pt x="7" y="192"/>
                    </a:lnTo>
                    <a:lnTo>
                      <a:pt x="0" y="19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343"/>
              <p:cNvSpPr>
                <a:spLocks/>
              </p:cNvSpPr>
              <p:nvPr/>
            </p:nvSpPr>
            <p:spPr bwMode="auto">
              <a:xfrm>
                <a:off x="3578" y="3603"/>
                <a:ext cx="16" cy="37"/>
              </a:xfrm>
              <a:custGeom>
                <a:avLst/>
                <a:gdLst>
                  <a:gd name="T0" fmla="*/ 0 w 8"/>
                  <a:gd name="T1" fmla="*/ 214205 h 19"/>
                  <a:gd name="T2" fmla="*/ 0 w 8"/>
                  <a:gd name="T3" fmla="*/ 80820 h 19"/>
                  <a:gd name="T4" fmla="*/ 131072 w 8"/>
                  <a:gd name="T5" fmla="*/ 0 h 19"/>
                  <a:gd name="T6" fmla="*/ 131072 w 8"/>
                  <a:gd name="T7" fmla="*/ 122441 h 19"/>
                  <a:gd name="T8" fmla="*/ 0 w 8"/>
                  <a:gd name="T9" fmla="*/ 21420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0" y="19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344"/>
              <p:cNvSpPr>
                <a:spLocks/>
              </p:cNvSpPr>
              <p:nvPr/>
            </p:nvSpPr>
            <p:spPr bwMode="auto">
              <a:xfrm>
                <a:off x="3551" y="3617"/>
                <a:ext cx="27" cy="23"/>
              </a:xfrm>
              <a:custGeom>
                <a:avLst/>
                <a:gdLst>
                  <a:gd name="T0" fmla="*/ 0 w 14"/>
                  <a:gd name="T1" fmla="*/ 107843 h 12"/>
                  <a:gd name="T2" fmla="*/ 137241 w 14"/>
                  <a:gd name="T3" fmla="*/ 0 h 12"/>
                  <a:gd name="T4" fmla="*/ 137241 w 14"/>
                  <a:gd name="T5" fmla="*/ 107843 h 12"/>
                  <a:gd name="T6" fmla="*/ 0 w 14"/>
                  <a:gd name="T7" fmla="*/ 107843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1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345"/>
              <p:cNvSpPr>
                <a:spLocks/>
              </p:cNvSpPr>
              <p:nvPr/>
            </p:nvSpPr>
            <p:spPr bwMode="auto">
              <a:xfrm>
                <a:off x="3540" y="3594"/>
                <a:ext cx="38" cy="29"/>
              </a:xfrm>
              <a:custGeom>
                <a:avLst/>
                <a:gdLst>
                  <a:gd name="T0" fmla="*/ 0 w 20"/>
                  <a:gd name="T1" fmla="*/ 152426 h 15"/>
                  <a:gd name="T2" fmla="*/ 0 w 20"/>
                  <a:gd name="T3" fmla="*/ 0 h 15"/>
                  <a:gd name="T4" fmla="*/ 159486 w 20"/>
                  <a:gd name="T5" fmla="*/ 0 h 15"/>
                  <a:gd name="T6" fmla="*/ 159486 w 20"/>
                  <a:gd name="T7" fmla="*/ 40780 h 15"/>
                  <a:gd name="T8" fmla="*/ 103603 w 20"/>
                  <a:gd name="T9" fmla="*/ 40780 h 15"/>
                  <a:gd name="T10" fmla="*/ 0 w 20"/>
                  <a:gd name="T11" fmla="*/ 15242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0" y="15"/>
                    </a:moveTo>
                    <a:cubicBezTo>
                      <a:pt x="0" y="5"/>
                      <a:pt x="0" y="9"/>
                      <a:pt x="0" y="0"/>
                    </a:cubicBezTo>
                    <a:lnTo>
                      <a:pt x="20" y="0"/>
                    </a:lnTo>
                    <a:lnTo>
                      <a:pt x="20" y="4"/>
                    </a:lnTo>
                    <a:lnTo>
                      <a:pt x="13" y="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346"/>
              <p:cNvSpPr>
                <a:spLocks/>
              </p:cNvSpPr>
              <p:nvPr/>
            </p:nvSpPr>
            <p:spPr bwMode="auto">
              <a:xfrm>
                <a:off x="3578" y="3580"/>
                <a:ext cx="16" cy="21"/>
              </a:xfrm>
              <a:custGeom>
                <a:avLst/>
                <a:gdLst>
                  <a:gd name="T0" fmla="*/ 0 w 8"/>
                  <a:gd name="T1" fmla="*/ 93339 h 11"/>
                  <a:gd name="T2" fmla="*/ 0 w 8"/>
                  <a:gd name="T3" fmla="*/ 59270 h 11"/>
                  <a:gd name="T4" fmla="*/ 131072 w 8"/>
                  <a:gd name="T5" fmla="*/ 0 h 11"/>
                  <a:gd name="T6" fmla="*/ 131072 w 8"/>
                  <a:gd name="T7" fmla="*/ 35291 h 11"/>
                  <a:gd name="T8" fmla="*/ 0 w 8"/>
                  <a:gd name="T9" fmla="*/ 9333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11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347"/>
              <p:cNvSpPr>
                <a:spLocks/>
              </p:cNvSpPr>
              <p:nvPr/>
            </p:nvSpPr>
            <p:spPr bwMode="auto">
              <a:xfrm>
                <a:off x="3540" y="3580"/>
                <a:ext cx="54" cy="14"/>
              </a:xfrm>
              <a:custGeom>
                <a:avLst/>
                <a:gdLst>
                  <a:gd name="T0" fmla="*/ 0 w 28"/>
                  <a:gd name="T1" fmla="*/ 114688 h 7"/>
                  <a:gd name="T2" fmla="*/ 199262 w 28"/>
                  <a:gd name="T3" fmla="*/ 114688 h 7"/>
                  <a:gd name="T4" fmla="*/ 276164 w 28"/>
                  <a:gd name="T5" fmla="*/ 0 h 7"/>
                  <a:gd name="T6" fmla="*/ 87432 w 28"/>
                  <a:gd name="T7" fmla="*/ 0 h 7"/>
                  <a:gd name="T8" fmla="*/ 0 w 28"/>
                  <a:gd name="T9" fmla="*/ 11468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7"/>
                  <a:gd name="T17" fmla="*/ 28 w 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7">
                    <a:moveTo>
                      <a:pt x="0" y="7"/>
                    </a:moveTo>
                    <a:lnTo>
                      <a:pt x="20" y="7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348"/>
              <p:cNvSpPr>
                <a:spLocks/>
              </p:cNvSpPr>
              <p:nvPr/>
            </p:nvSpPr>
            <p:spPr bwMode="auto">
              <a:xfrm>
                <a:off x="3703" y="3498"/>
                <a:ext cx="15" cy="37"/>
              </a:xfrm>
              <a:custGeom>
                <a:avLst/>
                <a:gdLst>
                  <a:gd name="T0" fmla="*/ 0 w 8"/>
                  <a:gd name="T1" fmla="*/ 214205 h 19"/>
                  <a:gd name="T2" fmla="*/ 0 w 8"/>
                  <a:gd name="T3" fmla="*/ 91826 h 19"/>
                  <a:gd name="T4" fmla="*/ 52048 w 8"/>
                  <a:gd name="T5" fmla="*/ 0 h 19"/>
                  <a:gd name="T6" fmla="*/ 52048 w 8"/>
                  <a:gd name="T7" fmla="*/ 134059 h 19"/>
                  <a:gd name="T8" fmla="*/ 0 w 8"/>
                  <a:gd name="T9" fmla="*/ 21420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"/>
                  <a:gd name="T17" fmla="*/ 8 w 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">
                    <a:moveTo>
                      <a:pt x="0" y="19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349"/>
              <p:cNvSpPr>
                <a:spLocks/>
              </p:cNvSpPr>
              <p:nvPr/>
            </p:nvSpPr>
            <p:spPr bwMode="auto">
              <a:xfrm>
                <a:off x="3675" y="3514"/>
                <a:ext cx="28" cy="21"/>
              </a:xfrm>
              <a:custGeom>
                <a:avLst/>
                <a:gdLst>
                  <a:gd name="T0" fmla="*/ 0 w 14"/>
                  <a:gd name="T1" fmla="*/ 93339 h 11"/>
                  <a:gd name="T2" fmla="*/ 229376 w 14"/>
                  <a:gd name="T3" fmla="*/ 0 h 11"/>
                  <a:gd name="T4" fmla="*/ 229376 w 14"/>
                  <a:gd name="T5" fmla="*/ 93339 h 11"/>
                  <a:gd name="T6" fmla="*/ 0 w 14"/>
                  <a:gd name="T7" fmla="*/ 9333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0" y="11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50"/>
              <p:cNvSpPr>
                <a:spLocks/>
              </p:cNvSpPr>
              <p:nvPr/>
            </p:nvSpPr>
            <p:spPr bwMode="auto">
              <a:xfrm>
                <a:off x="3664" y="3489"/>
                <a:ext cx="39" cy="29"/>
              </a:xfrm>
              <a:custGeom>
                <a:avLst/>
                <a:gdLst>
                  <a:gd name="T0" fmla="*/ 0 w 20"/>
                  <a:gd name="T1" fmla="*/ 152426 h 15"/>
                  <a:gd name="T2" fmla="*/ 0 w 20"/>
                  <a:gd name="T3" fmla="*/ 0 h 15"/>
                  <a:gd name="T4" fmla="*/ 229987 w 20"/>
                  <a:gd name="T5" fmla="*/ 0 h 15"/>
                  <a:gd name="T6" fmla="*/ 229987 w 20"/>
                  <a:gd name="T7" fmla="*/ 52478 h 15"/>
                  <a:gd name="T8" fmla="*/ 136465 w 20"/>
                  <a:gd name="T9" fmla="*/ 52478 h 15"/>
                  <a:gd name="T10" fmla="*/ 0 w 20"/>
                  <a:gd name="T11" fmla="*/ 15242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0" y="15"/>
                    </a:moveTo>
                    <a:cubicBezTo>
                      <a:pt x="0" y="5"/>
                      <a:pt x="0" y="10"/>
                      <a:pt x="0" y="0"/>
                    </a:cubicBezTo>
                    <a:lnTo>
                      <a:pt x="20" y="0"/>
                    </a:lnTo>
                    <a:lnTo>
                      <a:pt x="20" y="5"/>
                    </a:lnTo>
                    <a:lnTo>
                      <a:pt x="12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51"/>
              <p:cNvSpPr>
                <a:spLocks/>
              </p:cNvSpPr>
              <p:nvPr/>
            </p:nvSpPr>
            <p:spPr bwMode="auto">
              <a:xfrm>
                <a:off x="3703" y="3475"/>
                <a:ext cx="15" cy="23"/>
              </a:xfrm>
              <a:custGeom>
                <a:avLst/>
                <a:gdLst>
                  <a:gd name="T0" fmla="*/ 0 w 8"/>
                  <a:gd name="T1" fmla="*/ 107843 h 12"/>
                  <a:gd name="T2" fmla="*/ 0 w 8"/>
                  <a:gd name="T3" fmla="*/ 61379 h 12"/>
                  <a:gd name="T4" fmla="*/ 52048 w 8"/>
                  <a:gd name="T5" fmla="*/ 0 h 12"/>
                  <a:gd name="T6" fmla="*/ 52048 w 8"/>
                  <a:gd name="T7" fmla="*/ 37331 h 12"/>
                  <a:gd name="T8" fmla="*/ 0 w 8"/>
                  <a:gd name="T9" fmla="*/ 10784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0" y="12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52"/>
              <p:cNvSpPr>
                <a:spLocks/>
              </p:cNvSpPr>
              <p:nvPr/>
            </p:nvSpPr>
            <p:spPr bwMode="auto">
              <a:xfrm>
                <a:off x="3664" y="3475"/>
                <a:ext cx="54" cy="14"/>
              </a:xfrm>
              <a:custGeom>
                <a:avLst/>
                <a:gdLst>
                  <a:gd name="T0" fmla="*/ 0 w 28"/>
                  <a:gd name="T1" fmla="*/ 114688 h 7"/>
                  <a:gd name="T2" fmla="*/ 199262 w 28"/>
                  <a:gd name="T3" fmla="*/ 114688 h 7"/>
                  <a:gd name="T4" fmla="*/ 276164 w 28"/>
                  <a:gd name="T5" fmla="*/ 0 h 7"/>
                  <a:gd name="T6" fmla="*/ 87432 w 28"/>
                  <a:gd name="T7" fmla="*/ 0 h 7"/>
                  <a:gd name="T8" fmla="*/ 0 w 28"/>
                  <a:gd name="T9" fmla="*/ 11468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7"/>
                  <a:gd name="T17" fmla="*/ 28 w 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7">
                    <a:moveTo>
                      <a:pt x="0" y="7"/>
                    </a:moveTo>
                    <a:lnTo>
                      <a:pt x="20" y="7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53"/>
              <p:cNvSpPr>
                <a:spLocks/>
              </p:cNvSpPr>
              <p:nvPr/>
            </p:nvSpPr>
            <p:spPr bwMode="auto">
              <a:xfrm>
                <a:off x="3813" y="3407"/>
                <a:ext cx="16" cy="35"/>
              </a:xfrm>
              <a:custGeom>
                <a:avLst/>
                <a:gdLst>
                  <a:gd name="T0" fmla="*/ 0 w 8"/>
                  <a:gd name="T1" fmla="*/ 198627 h 18"/>
                  <a:gd name="T2" fmla="*/ 0 w 8"/>
                  <a:gd name="T3" fmla="*/ 77875 h 18"/>
                  <a:gd name="T4" fmla="*/ 131072 w 8"/>
                  <a:gd name="T5" fmla="*/ 0 h 18"/>
                  <a:gd name="T6" fmla="*/ 131072 w 8"/>
                  <a:gd name="T7" fmla="*/ 120303 h 18"/>
                  <a:gd name="T8" fmla="*/ 0 w 8"/>
                  <a:gd name="T9" fmla="*/ 19862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0" y="18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54"/>
              <p:cNvSpPr>
                <a:spLocks/>
              </p:cNvSpPr>
              <p:nvPr/>
            </p:nvSpPr>
            <p:spPr bwMode="auto">
              <a:xfrm>
                <a:off x="3786" y="3421"/>
                <a:ext cx="27" cy="21"/>
              </a:xfrm>
              <a:custGeom>
                <a:avLst/>
                <a:gdLst>
                  <a:gd name="T0" fmla="*/ 0 w 14"/>
                  <a:gd name="T1" fmla="*/ 93339 h 11"/>
                  <a:gd name="T2" fmla="*/ 137241 w 14"/>
                  <a:gd name="T3" fmla="*/ 0 h 11"/>
                  <a:gd name="T4" fmla="*/ 137241 w 14"/>
                  <a:gd name="T5" fmla="*/ 93339 h 11"/>
                  <a:gd name="T6" fmla="*/ 0 w 14"/>
                  <a:gd name="T7" fmla="*/ 93339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1"/>
                  <a:gd name="T14" fmla="*/ 14 w 1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1">
                    <a:moveTo>
                      <a:pt x="0" y="11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55"/>
              <p:cNvSpPr>
                <a:spLocks/>
              </p:cNvSpPr>
              <p:nvPr/>
            </p:nvSpPr>
            <p:spPr bwMode="auto">
              <a:xfrm>
                <a:off x="3774" y="3395"/>
                <a:ext cx="39" cy="30"/>
              </a:xfrm>
              <a:custGeom>
                <a:avLst/>
                <a:gdLst>
                  <a:gd name="T0" fmla="*/ 0 w 20"/>
                  <a:gd name="T1" fmla="*/ 245760 h 15"/>
                  <a:gd name="T2" fmla="*/ 0 w 20"/>
                  <a:gd name="T3" fmla="*/ 0 h 15"/>
                  <a:gd name="T4" fmla="*/ 229987 w 20"/>
                  <a:gd name="T5" fmla="*/ 0 h 15"/>
                  <a:gd name="T6" fmla="*/ 229987 w 20"/>
                  <a:gd name="T7" fmla="*/ 81920 h 15"/>
                  <a:gd name="T8" fmla="*/ 148838 w 20"/>
                  <a:gd name="T9" fmla="*/ 81920 h 15"/>
                  <a:gd name="T10" fmla="*/ 0 w 20"/>
                  <a:gd name="T11" fmla="*/ 24576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0" y="15"/>
                    </a:moveTo>
                    <a:cubicBezTo>
                      <a:pt x="0" y="6"/>
                      <a:pt x="0" y="10"/>
                      <a:pt x="0" y="0"/>
                    </a:cubicBezTo>
                    <a:lnTo>
                      <a:pt x="20" y="0"/>
                    </a:lnTo>
                    <a:lnTo>
                      <a:pt x="20" y="5"/>
                    </a:lnTo>
                    <a:lnTo>
                      <a:pt x="13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EE04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56"/>
              <p:cNvSpPr>
                <a:spLocks/>
              </p:cNvSpPr>
              <p:nvPr/>
            </p:nvSpPr>
            <p:spPr bwMode="auto">
              <a:xfrm>
                <a:off x="3813" y="3382"/>
                <a:ext cx="16" cy="23"/>
              </a:xfrm>
              <a:custGeom>
                <a:avLst/>
                <a:gdLst>
                  <a:gd name="T0" fmla="*/ 0 w 8"/>
                  <a:gd name="T1" fmla="*/ 107843 h 12"/>
                  <a:gd name="T2" fmla="*/ 0 w 8"/>
                  <a:gd name="T3" fmla="*/ 61379 h 12"/>
                  <a:gd name="T4" fmla="*/ 131072 w 8"/>
                  <a:gd name="T5" fmla="*/ 0 h 12"/>
                  <a:gd name="T6" fmla="*/ 131072 w 8"/>
                  <a:gd name="T7" fmla="*/ 46086 h 12"/>
                  <a:gd name="T8" fmla="*/ 0 w 8"/>
                  <a:gd name="T9" fmla="*/ 10784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0" y="12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BB300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57"/>
              <p:cNvSpPr>
                <a:spLocks/>
              </p:cNvSpPr>
              <p:nvPr/>
            </p:nvSpPr>
            <p:spPr bwMode="auto">
              <a:xfrm>
                <a:off x="3774" y="3382"/>
                <a:ext cx="55" cy="13"/>
              </a:xfrm>
              <a:custGeom>
                <a:avLst/>
                <a:gdLst>
                  <a:gd name="T0" fmla="*/ 0 w 28"/>
                  <a:gd name="T1" fmla="*/ 41063 h 7"/>
                  <a:gd name="T2" fmla="*/ 253768 w 28"/>
                  <a:gd name="T3" fmla="*/ 41063 h 7"/>
                  <a:gd name="T4" fmla="*/ 355754 w 28"/>
                  <a:gd name="T5" fmla="*/ 0 h 7"/>
                  <a:gd name="T6" fmla="*/ 116087 w 28"/>
                  <a:gd name="T7" fmla="*/ 0 h 7"/>
                  <a:gd name="T8" fmla="*/ 0 w 28"/>
                  <a:gd name="T9" fmla="*/ 410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7"/>
                  <a:gd name="T17" fmla="*/ 28 w 2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7">
                    <a:moveTo>
                      <a:pt x="0" y="7"/>
                    </a:moveTo>
                    <a:lnTo>
                      <a:pt x="20" y="7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EF5C3"/>
              </a:solidFill>
              <a:ln w="6350">
                <a:solidFill>
                  <a:srgbClr val="95771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9" name="Рисунок 9" descr="http://itkaliningrad.ru/itkld_files/Tso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0382" y="4436939"/>
            <a:ext cx="1143000" cy="8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0" name="Рисунок 37" descr="http://www.voshod-s.ru/images/datacen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5697" y="5659544"/>
            <a:ext cx="1102996" cy="88951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6" name="Блок-схема: объединение 25"/>
          <p:cNvSpPr/>
          <p:nvPr/>
        </p:nvSpPr>
        <p:spPr bwMode="auto">
          <a:xfrm>
            <a:off x="6437453" y="2430525"/>
            <a:ext cx="345880" cy="13421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Блок-схема: объединение 253"/>
          <p:cNvSpPr/>
          <p:nvPr/>
        </p:nvSpPr>
        <p:spPr bwMode="auto">
          <a:xfrm>
            <a:off x="6441242" y="3326394"/>
            <a:ext cx="345880" cy="13421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Блок-схема: объединение 254"/>
          <p:cNvSpPr/>
          <p:nvPr/>
        </p:nvSpPr>
        <p:spPr bwMode="auto">
          <a:xfrm>
            <a:off x="6427215" y="4182479"/>
            <a:ext cx="345880" cy="13421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Блок-схема: объединение 255"/>
          <p:cNvSpPr/>
          <p:nvPr/>
        </p:nvSpPr>
        <p:spPr bwMode="auto">
          <a:xfrm>
            <a:off x="6427215" y="5415578"/>
            <a:ext cx="345880" cy="134218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TextBox 100"/>
          <p:cNvSpPr txBox="1">
            <a:spLocks noChangeArrowheads="1"/>
          </p:cNvSpPr>
          <p:nvPr/>
        </p:nvSpPr>
        <p:spPr bwMode="auto">
          <a:xfrm>
            <a:off x="6790057" y="2297599"/>
            <a:ext cx="727996" cy="4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700" rIns="91396" bIns="45700">
            <a:spAutoFit/>
          </a:bodyPr>
          <a:lstStyle/>
          <a:p>
            <a:r>
              <a:rPr lang="ru-RU" sz="1000" dirty="0">
                <a:solidFill>
                  <a:schemeClr val="accent1"/>
                </a:solidFill>
                <a:latin typeface="+mn-lt"/>
              </a:rPr>
              <a:t>ГЛОНАСС </a:t>
            </a:r>
          </a:p>
          <a:p>
            <a:r>
              <a:rPr lang="ru-RU" sz="1000" dirty="0">
                <a:solidFill>
                  <a:schemeClr val="accent1"/>
                </a:solidFill>
                <a:latin typeface="+mn-lt"/>
              </a:rPr>
              <a:t>(или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GPS</a:t>
            </a:r>
            <a:r>
              <a:rPr lang="ru-RU" sz="1000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258" name="TextBox 102"/>
          <p:cNvSpPr txBox="1">
            <a:spLocks noChangeArrowheads="1"/>
          </p:cNvSpPr>
          <p:nvPr/>
        </p:nvSpPr>
        <p:spPr bwMode="auto">
          <a:xfrm>
            <a:off x="6837906" y="4049553"/>
            <a:ext cx="468309" cy="4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700" rIns="91396" bIns="4570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+mn-lt"/>
              </a:rPr>
              <a:t>GSM</a:t>
            </a:r>
            <a:endParaRPr lang="ru-RU" sz="1000" dirty="0">
              <a:solidFill>
                <a:schemeClr val="accent1"/>
              </a:solidFill>
              <a:latin typeface="+mn-lt"/>
            </a:endParaRPr>
          </a:p>
          <a:p>
            <a:r>
              <a:rPr lang="en-US" sz="1000" dirty="0">
                <a:solidFill>
                  <a:schemeClr val="accent1"/>
                </a:solidFill>
                <a:latin typeface="+mn-lt"/>
              </a:rPr>
              <a:t>GPRS</a:t>
            </a:r>
            <a:endParaRPr lang="ru-RU" sz="1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59" name="TextBox 103"/>
          <p:cNvSpPr txBox="1">
            <a:spLocks noChangeArrowheads="1"/>
          </p:cNvSpPr>
          <p:nvPr/>
        </p:nvSpPr>
        <p:spPr bwMode="auto">
          <a:xfrm>
            <a:off x="6817882" y="5184244"/>
            <a:ext cx="800130" cy="5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700" rIns="91396" bIns="45700">
            <a:spAutoFit/>
          </a:bodyPr>
          <a:lstStyle/>
          <a:p>
            <a:r>
              <a:rPr lang="ru-RU" sz="1000" dirty="0">
                <a:solidFill>
                  <a:schemeClr val="accent1"/>
                </a:solidFill>
                <a:latin typeface="+mn-lt"/>
              </a:rPr>
              <a:t>Наземный </a:t>
            </a:r>
          </a:p>
          <a:p>
            <a:r>
              <a:rPr lang="ru-RU" sz="1000" dirty="0">
                <a:solidFill>
                  <a:schemeClr val="accent1"/>
                </a:solidFill>
                <a:latin typeface="+mn-lt"/>
              </a:rPr>
              <a:t>канал</a:t>
            </a:r>
          </a:p>
          <a:p>
            <a:r>
              <a:rPr lang="ru-RU" sz="1000" dirty="0">
                <a:solidFill>
                  <a:schemeClr val="accent1"/>
                </a:solidFill>
                <a:latin typeface="+mn-lt"/>
              </a:rPr>
              <a:t>связи</a:t>
            </a:r>
          </a:p>
        </p:txBody>
      </p:sp>
      <p:sp>
        <p:nvSpPr>
          <p:cNvPr id="268" name="Равнобедренный треугольник 267"/>
          <p:cNvSpPr/>
          <p:nvPr/>
        </p:nvSpPr>
        <p:spPr bwMode="auto">
          <a:xfrm rot="5400000">
            <a:off x="7256115" y="3691513"/>
            <a:ext cx="514181" cy="265786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700" rIns="91396" bIns="45700"/>
          <a:lstStyle/>
          <a:p>
            <a:pPr defTabSz="91396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0183" name="Группа 50182"/>
          <p:cNvGrpSpPr/>
          <p:nvPr/>
        </p:nvGrpSpPr>
        <p:grpSpPr>
          <a:xfrm>
            <a:off x="7750905" y="2297599"/>
            <a:ext cx="1213583" cy="663688"/>
            <a:chOff x="7750905" y="2297599"/>
            <a:chExt cx="1213583" cy="663688"/>
          </a:xfrm>
        </p:grpSpPr>
        <p:sp>
          <p:nvSpPr>
            <p:cNvPr id="50182" name="Блок-схема: карточка 50181"/>
            <p:cNvSpPr/>
            <p:nvPr/>
          </p:nvSpPr>
          <p:spPr bwMode="auto">
            <a:xfrm>
              <a:off x="7750905" y="2297599"/>
              <a:ext cx="1213583" cy="663688"/>
            </a:xfrm>
            <a:prstGeom prst="flowChartPunchedCar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92"/>
            <p:cNvSpPr txBox="1">
              <a:spLocks noChangeArrowheads="1"/>
            </p:cNvSpPr>
            <p:nvPr/>
          </p:nvSpPr>
          <p:spPr bwMode="auto">
            <a:xfrm>
              <a:off x="7786563" y="2402978"/>
              <a:ext cx="1177925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6" tIns="45700" rIns="91396" bIns="45700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</a:rPr>
                <a:t>Координаты: </a:t>
              </a:r>
            </a:p>
            <a:p>
              <a:r>
                <a:rPr lang="ru-RU" sz="900" dirty="0">
                  <a:solidFill>
                    <a:schemeClr val="bg1"/>
                  </a:solidFill>
                </a:rPr>
                <a:t>55°45′20.83″ с. ш. </a:t>
              </a:r>
            </a:p>
            <a:p>
              <a:r>
                <a:rPr lang="ru-RU" sz="900" dirty="0">
                  <a:solidFill>
                    <a:schemeClr val="bg1"/>
                  </a:solidFill>
                </a:rPr>
                <a:t>37°37′03.48″ в. д.</a:t>
              </a:r>
            </a:p>
          </p:txBody>
        </p:sp>
      </p:grpSp>
      <p:pic>
        <p:nvPicPr>
          <p:cNvPr id="2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0904" y="3162080"/>
            <a:ext cx="1213583" cy="24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14500" y="609600"/>
            <a:ext cx="6929438" cy="4873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Элементы системы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2AE96-7557-4855-A7A6-2C1BEF4808A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628775"/>
            <a:ext cx="2514959" cy="3754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 pitchFamily="18" charset="0"/>
              </a:rPr>
              <a:t>НАЗВАНИЕ ЭЛЕМЕНТА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610052"/>
            <a:ext cx="5464676" cy="3754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ОПИСАНИЕ ЭЛЕМЕНТА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750" y="2204864"/>
            <a:ext cx="8128774" cy="1083374"/>
            <a:chOff x="539750" y="2204864"/>
            <a:chExt cx="8128774" cy="1083374"/>
          </a:xfrm>
        </p:grpSpPr>
        <p:sp>
          <p:nvSpPr>
            <p:cNvPr id="4" name="Пятиугольник 3"/>
            <p:cNvSpPr/>
            <p:nvPr/>
          </p:nvSpPr>
          <p:spPr>
            <a:xfrm>
              <a:off x="539750" y="2204864"/>
              <a:ext cx="2514959" cy="358816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  <a:cs typeface="Times New Roman" pitchFamily="18" charset="0"/>
                </a:rPr>
                <a:t>Бортовые устройства</a:t>
              </a:r>
              <a:endPara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03848" y="2204864"/>
              <a:ext cx="5464676" cy="10833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cs typeface="Times New Roman" pitchFamily="18" charset="0"/>
                </a:rPr>
                <a:t>Передает координаты движения транспортного средства в </a:t>
              </a:r>
              <a:r>
                <a:rPr lang="ru-RU" sz="1400" b="0" dirty="0" err="1">
                  <a:cs typeface="Times New Roman" pitchFamily="18" charset="0"/>
                </a:rPr>
                <a:t>ЦУиМ</a:t>
              </a:r>
              <a:r>
                <a:rPr lang="ru-RU" sz="1400" b="0" dirty="0">
                  <a:cs typeface="Times New Roman" pitchFamily="18" charset="0"/>
                </a:rPr>
                <a:t>, содержит сведения об оплате пробега транспортного средства. Необходимое количество на стадии начала эксплуатации -  2 000 000 штук</a:t>
              </a:r>
              <a:endParaRPr lang="ru-RU" sz="1400" b="0" dirty="0"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751" y="3429000"/>
            <a:ext cx="8128773" cy="835613"/>
            <a:chOff x="539751" y="3429000"/>
            <a:chExt cx="8128773" cy="835613"/>
          </a:xfrm>
        </p:grpSpPr>
        <p:sp>
          <p:nvSpPr>
            <p:cNvPr id="6" name="Пятиугольник 5"/>
            <p:cNvSpPr/>
            <p:nvPr/>
          </p:nvSpPr>
          <p:spPr>
            <a:xfrm>
              <a:off x="539751" y="3429000"/>
              <a:ext cx="2514958" cy="358816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  <a:cs typeface="Times New Roman" pitchFamily="18" charset="0"/>
                </a:rPr>
                <a:t>Система контроля:</a:t>
              </a:r>
              <a:endPara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03848" y="3429000"/>
              <a:ext cx="5464676" cy="8356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cs typeface="Times New Roman" pitchFamily="18" charset="0"/>
                </a:rPr>
                <a:t> Контроль за движением транспортного средства по территории страны и за внесение платы владельцем транспортного средства, фиксирование нарушений </a:t>
              </a:r>
              <a:endParaRPr lang="ru-RU" sz="1400" b="0" dirty="0"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750" y="4437112"/>
            <a:ext cx="8122147" cy="603090"/>
            <a:chOff x="539750" y="4437112"/>
            <a:chExt cx="8122147" cy="603090"/>
          </a:xfrm>
        </p:grpSpPr>
        <p:sp>
          <p:nvSpPr>
            <p:cNvPr id="9" name="Пятиугольник 8"/>
            <p:cNvSpPr/>
            <p:nvPr/>
          </p:nvSpPr>
          <p:spPr>
            <a:xfrm>
              <a:off x="539750" y="4437112"/>
              <a:ext cx="2541345" cy="358816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Стационарный контроль</a:t>
              </a:r>
              <a:endParaRPr lang="ru-RU" sz="1600" dirty="0">
                <a:solidFill>
                  <a:schemeClr val="tx1"/>
                </a:solidFill>
                <a:ea typeface="Calibri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97221" y="4452349"/>
              <a:ext cx="5464676" cy="587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ea typeface="Calibri"/>
                  <a:cs typeface="Times New Roman" pitchFamily="18" charset="0"/>
                </a:rPr>
                <a:t>Оборудованные специальными сканерами стационарные рамки (порталы)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9750" y="5222739"/>
            <a:ext cx="8128774" cy="381948"/>
            <a:chOff x="539750" y="5222739"/>
            <a:chExt cx="8128774" cy="381948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539750" y="5229200"/>
              <a:ext cx="2541345" cy="375487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Мобильный </a:t>
              </a:r>
              <a:r>
                <a:rPr lang="ru-RU" sz="16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контроль</a:t>
              </a:r>
              <a:endParaRPr lang="ru-RU" sz="1600" dirty="0">
                <a:solidFill>
                  <a:schemeClr val="tx1"/>
                </a:solidFill>
                <a:latin typeface="+mj-lt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03848" y="5222739"/>
              <a:ext cx="5464676" cy="3400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cs typeface="Times New Roman" pitchFamily="18" charset="0"/>
                </a:rPr>
                <a:t>Оборудованные </a:t>
              </a:r>
              <a:r>
                <a:rPr lang="ru-RU" sz="1400" b="0" dirty="0">
                  <a:ea typeface="Calibri"/>
                  <a:cs typeface="Times New Roman" pitchFamily="18" charset="0"/>
                </a:rPr>
                <a:t>специальными </a:t>
              </a:r>
              <a:r>
                <a:rPr lang="ru-RU" sz="1400" b="0" dirty="0">
                  <a:cs typeface="Times New Roman" pitchFamily="18" charset="0"/>
                </a:rPr>
                <a:t>сканерами </a:t>
              </a:r>
              <a:r>
                <a:rPr lang="ru-RU" sz="1400" b="0" dirty="0" smtClean="0">
                  <a:cs typeface="Times New Roman" pitchFamily="18" charset="0"/>
                </a:rPr>
                <a:t>автомобили</a:t>
              </a:r>
              <a:endParaRPr lang="ru-RU" sz="1400" dirty="0"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65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2" y="429"/>
            <a:ext cx="9164911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14500" y="609600"/>
            <a:ext cx="6929438" cy="4873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Элементы системы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0EB49-A3E4-4D9D-99A8-12FF1B67C0E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1628775"/>
            <a:ext cx="2514959" cy="3754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 pitchFamily="18" charset="0"/>
              </a:rPr>
              <a:t>НАЗВАНИЕ ЭЛЕМЕНТА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610052"/>
            <a:ext cx="5464676" cy="3754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ОПИСАНИЕ ЭЛЕМЕНТА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39750" y="2132856"/>
            <a:ext cx="8127863" cy="641971"/>
            <a:chOff x="539750" y="2132856"/>
            <a:chExt cx="8127863" cy="641971"/>
          </a:xfrm>
        </p:grpSpPr>
        <p:sp>
          <p:nvSpPr>
            <p:cNvPr id="5" name="Пятиугольник 4"/>
            <p:cNvSpPr/>
            <p:nvPr/>
          </p:nvSpPr>
          <p:spPr>
            <a:xfrm>
              <a:off x="539750" y="2132856"/>
              <a:ext cx="2514959" cy="64197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latin typeface="+mn-lt"/>
                  <a:cs typeface="Times New Roman" pitchFamily="18" charset="0"/>
                </a:rPr>
                <a:t>Центр управления и мониторинга (</a:t>
              </a:r>
              <a:r>
                <a:rPr lang="ru-RU" sz="1600" dirty="0" err="1">
                  <a:latin typeface="+mn-lt"/>
                  <a:cs typeface="Times New Roman" pitchFamily="18" charset="0"/>
                </a:rPr>
                <a:t>ЦУиМ</a:t>
              </a:r>
              <a:r>
                <a:rPr lang="ru-RU" sz="1600" dirty="0">
                  <a:latin typeface="+mn-lt"/>
                  <a:cs typeface="Times New Roman" pitchFamily="18" charset="0"/>
                </a:rPr>
                <a:t>)</a:t>
              </a:r>
              <a:endParaRPr lang="ru-RU" sz="1600" dirty="0">
                <a:latin typeface="+mn-lt"/>
                <a:ea typeface="Calibri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03848" y="2132856"/>
              <a:ext cx="5463765" cy="5732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solidFill>
                    <a:schemeClr val="dk1"/>
                  </a:solidFill>
                  <a:cs typeface="Times New Roman" pitchFamily="18" charset="0"/>
                </a:rPr>
                <a:t>Осуществляет сбор, обработку, хранение и передачу данных, а также оперативное управление и мониторинг </a:t>
              </a:r>
              <a:r>
                <a:rPr lang="ru-RU" sz="1400" b="0" dirty="0">
                  <a:cs typeface="Times New Roman" pitchFamily="18" charset="0"/>
                </a:rPr>
                <a:t>СВП</a:t>
              </a:r>
              <a:r>
                <a:rPr lang="ru-RU" sz="1400" b="0" dirty="0">
                  <a:solidFill>
                    <a:schemeClr val="dk1"/>
                  </a:solidFill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9749" y="2778632"/>
            <a:ext cx="8127863" cy="1331134"/>
            <a:chOff x="539749" y="2778632"/>
            <a:chExt cx="8127863" cy="1331134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539749" y="2962541"/>
              <a:ext cx="2514959" cy="941796"/>
            </a:xfrm>
            <a:prstGeom prst="homePlate">
              <a:avLst>
                <a:gd name="adj" fmla="val 3406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latin typeface="+mn-lt"/>
                  <a:cs typeface="Times New Roman" pitchFamily="18" charset="0"/>
                </a:rPr>
                <a:t>Центры информационной поддержки</a:t>
              </a:r>
              <a:endParaRPr lang="ru-RU" sz="1600" dirty="0">
                <a:latin typeface="+mn-lt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03847" y="2778632"/>
              <a:ext cx="5463765" cy="13311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latin typeface="+mn-lt"/>
                  <a:cs typeface="Times New Roman" pitchFamily="18" charset="0"/>
                </a:rPr>
                <a:t>Осуществляет информационную (консультационную) поддержку владельцев транспортных средств, выдачу бортовых устройств, заключение соглашений с владельцами транспортных средств и пр.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latin typeface="+mn-lt"/>
                  <a:ea typeface="Calibri"/>
                  <a:cs typeface="Times New Roman" pitchFamily="18" charset="0"/>
                </a:rPr>
                <a:t>Планируется создание 83 центров (будет уточнено по результатам конкурса)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749" y="4130600"/>
            <a:ext cx="8127863" cy="941796"/>
            <a:chOff x="539749" y="4130600"/>
            <a:chExt cx="8127863" cy="94179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539749" y="4130600"/>
              <a:ext cx="2514960" cy="941796"/>
            </a:xfrm>
            <a:prstGeom prst="homePlate">
              <a:avLst>
                <a:gd name="adj" fmla="val 3261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latin typeface="+mn-lt"/>
                  <a:cs typeface="Times New Roman" pitchFamily="18" charset="0"/>
                </a:rPr>
                <a:t>Пункты распространения бортовых устройств</a:t>
              </a:r>
              <a:endParaRPr lang="ru-RU" sz="1600" dirty="0">
                <a:latin typeface="+mn-lt"/>
                <a:ea typeface="Calibri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03848" y="4177563"/>
              <a:ext cx="5463764" cy="8356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3960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0" dirty="0">
                  <a:latin typeface="+mn-lt"/>
                  <a:cs typeface="Times New Roman" pitchFamily="18" charset="0"/>
                </a:rPr>
                <a:t>Осуществляет выдачу бортовых устройств, заключение соглашений с владельцами транспортных и пр. Пункты могут располагать на АЗС и пр. объектах </a:t>
              </a:r>
              <a:endParaRPr lang="ru-RU" sz="1400" b="0" dirty="0">
                <a:latin typeface="+mn-lt"/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38319" y="5109330"/>
            <a:ext cx="8130205" cy="587853"/>
            <a:chOff x="538319" y="5109330"/>
            <a:chExt cx="8130205" cy="587853"/>
          </a:xfrm>
        </p:grpSpPr>
        <p:sp>
          <p:nvSpPr>
            <p:cNvPr id="18" name="Пятиугольник 17"/>
            <p:cNvSpPr/>
            <p:nvPr/>
          </p:nvSpPr>
          <p:spPr>
            <a:xfrm>
              <a:off x="538319" y="5229200"/>
              <a:ext cx="2516389" cy="375487"/>
            </a:xfrm>
            <a:prstGeom prst="homePlate">
              <a:avLst>
                <a:gd name="adj" fmla="val 790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 err="1">
                  <a:latin typeface="+mn-lt"/>
                  <a:cs typeface="Times New Roman" pitchFamily="18" charset="0"/>
                </a:rPr>
                <a:t>Колл</a:t>
              </a:r>
              <a:r>
                <a:rPr lang="ru-RU" sz="1600" dirty="0">
                  <a:latin typeface="+mn-lt"/>
                  <a:cs typeface="Times New Roman" pitchFamily="18" charset="0"/>
                </a:rPr>
                <a:t>-центр</a:t>
              </a:r>
              <a:endParaRPr lang="ru-RU" sz="1600" dirty="0">
                <a:latin typeface="+mn-lt"/>
                <a:ea typeface="Calibri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3848" y="5109330"/>
              <a:ext cx="5464676" cy="587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latin typeface="+mn-lt"/>
                  <a:ea typeface="Calibri"/>
                  <a:cs typeface="Times New Roman" pitchFamily="18" charset="0"/>
                </a:rPr>
                <a:t>Осуществляет круглосуточную информационную поддержку владельцев транспортных средств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15704" y="5805264"/>
            <a:ext cx="8151908" cy="835613"/>
            <a:chOff x="515704" y="5805264"/>
            <a:chExt cx="8151908" cy="835613"/>
          </a:xfrm>
        </p:grpSpPr>
        <p:sp>
          <p:nvSpPr>
            <p:cNvPr id="20" name="Пятиугольник 19"/>
            <p:cNvSpPr/>
            <p:nvPr/>
          </p:nvSpPr>
          <p:spPr>
            <a:xfrm>
              <a:off x="515704" y="6021288"/>
              <a:ext cx="2539004" cy="375487"/>
            </a:xfrm>
            <a:prstGeom prst="homePlate">
              <a:avLst>
                <a:gd name="adj" fmla="val 6817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latin typeface="+mn-lt"/>
                  <a:cs typeface="Times New Roman" pitchFamily="18" charset="0"/>
                </a:rPr>
                <a:t>Интернет сайт</a:t>
              </a:r>
              <a:endParaRPr lang="ru-RU" sz="1600" dirty="0">
                <a:latin typeface="+mn-lt"/>
                <a:ea typeface="Calibri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03848" y="5805264"/>
              <a:ext cx="5463764" cy="8356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0" dirty="0">
                  <a:latin typeface="+mn-lt"/>
                  <a:ea typeface="Calibri"/>
                  <a:cs typeface="Times New Roman" pitchFamily="18" charset="0"/>
                </a:rPr>
                <a:t>Осуществляет информационную поддержку владельцев, предоставляет возможность регистрации транспортного средства и внесения платы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12 ТОНН картинки\Страниц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2"/>
            <a:ext cx="9135355" cy="68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35150" y="609600"/>
            <a:ext cx="6553200" cy="4873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cs typeface="Times New Roman" pitchFamily="18" charset="0"/>
              </a:rPr>
              <a:t>Бортовое устройство</a:t>
            </a:r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F2587-4666-44AC-AA9B-64BA8797FC3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97252"/>
            <a:ext cx="2758341" cy="1684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063" y="4697252"/>
            <a:ext cx="2414588" cy="1684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r="12085"/>
          <a:stretch>
            <a:fillRect/>
          </a:stretch>
        </p:blipFill>
        <p:spPr bwMode="auto">
          <a:xfrm>
            <a:off x="5907363" y="4697253"/>
            <a:ext cx="2785204" cy="1684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539750" y="1628775"/>
            <a:ext cx="813670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dirty="0"/>
              <a:t> </a:t>
            </a:r>
            <a:r>
              <a:rPr lang="ru-RU" sz="1600" dirty="0">
                <a:cs typeface="Times New Roman" pitchFamily="18" charset="0"/>
              </a:rPr>
              <a:t>Задачи бортового устройства: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Идентификация грузового транспортного средства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Достоверное определение текущего местоположения, скорости и направления движения по сигналам глобальных спутниковых навигационных систем ГЛОНАСС </a:t>
            </a:r>
            <a:r>
              <a:rPr lang="en-US" sz="1400" b="0" dirty="0">
                <a:cs typeface="Times New Roman" pitchFamily="18" charset="0"/>
              </a:rPr>
              <a:t>/</a:t>
            </a:r>
            <a:r>
              <a:rPr lang="ru-RU" sz="1400" b="0" dirty="0">
                <a:cs typeface="Times New Roman" pitchFamily="18" charset="0"/>
              </a:rPr>
              <a:t> </a:t>
            </a:r>
            <a:r>
              <a:rPr lang="en-US" sz="1400" b="0" dirty="0">
                <a:cs typeface="Times New Roman" pitchFamily="18" charset="0"/>
              </a:rPr>
              <a:t>GPS</a:t>
            </a:r>
            <a:endParaRPr lang="ru-RU" sz="1400" b="0" dirty="0">
              <a:cs typeface="Times New Roman" pitchFamily="18" charset="0"/>
            </a:endParaRP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Хранение полученных данных во внутренней энергонезависимой памяти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cs typeface="Times New Roman" pitchFamily="18" charset="0"/>
              </a:rPr>
              <a:t>Передача накопленных данных по каналам подвижной связи в центр обработки 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227674"/>
            <a:ext cx="813670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600" dirty="0">
                <a:latin typeface="+mn-lt"/>
                <a:cs typeface="Times New Roman" pitchFamily="18" charset="0"/>
              </a:rPr>
              <a:t>Модули бортового устройства: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latin typeface="+mn-lt"/>
                <a:cs typeface="Times New Roman" pitchFamily="18" charset="0"/>
              </a:rPr>
              <a:t>Центральный процессорный модуль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latin typeface="+mn-lt"/>
                <a:cs typeface="Times New Roman" pitchFamily="18" charset="0"/>
              </a:rPr>
              <a:t>Модуль ГЛОНАСС </a:t>
            </a:r>
            <a:r>
              <a:rPr lang="en-US" sz="1400" b="0" dirty="0">
                <a:latin typeface="+mn-lt"/>
                <a:cs typeface="Times New Roman" pitchFamily="18" charset="0"/>
              </a:rPr>
              <a:t>/ GPS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400" b="0" dirty="0">
                <a:latin typeface="+mn-lt"/>
                <a:cs typeface="Times New Roman" pitchFamily="18" charset="0"/>
              </a:rPr>
              <a:t>GSM </a:t>
            </a:r>
            <a:r>
              <a:rPr lang="ru-RU" sz="1400" b="0" dirty="0">
                <a:latin typeface="+mn-lt"/>
                <a:cs typeface="Times New Roman" pitchFamily="18" charset="0"/>
              </a:rPr>
              <a:t>модуль взаимодействия с сотовой связью</a:t>
            </a:r>
          </a:p>
          <a:p>
            <a:pPr marL="742950" lvl="1" indent="-285750"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1400" b="0" dirty="0">
                <a:latin typeface="+mn-lt"/>
                <a:cs typeface="Times New Roman" pitchFamily="18" charset="0"/>
              </a:rPr>
              <a:t>Микроволновый приемо-передатчик</a:t>
            </a:r>
            <a:endParaRPr lang="ru-RU" b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cdb2004213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981</Words>
  <Application>Microsoft Office PowerPoint</Application>
  <PresentationFormat>Экран (4:3)</PresentationFormat>
  <Paragraphs>162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cdb2004213l</vt:lpstr>
      <vt:lpstr>Visio</vt:lpstr>
      <vt:lpstr>Система взимания платы в счет возмещения вреда, причиняемого автомобильным дорогам общего пользования федерального значения      транспортными средствами массой свыше 12 тонн</vt:lpstr>
      <vt:lpstr>Краткие характеристики системы</vt:lpstr>
      <vt:lpstr>Участники СВП</vt:lpstr>
      <vt:lpstr>Основания взимания платы</vt:lpstr>
      <vt:lpstr>Принципы действия системы</vt:lpstr>
      <vt:lpstr>Описание технологии</vt:lpstr>
      <vt:lpstr>Элементы системы</vt:lpstr>
      <vt:lpstr>Элементы системы</vt:lpstr>
      <vt:lpstr>Бортовое устройство</vt:lpstr>
      <vt:lpstr>Система стационарного контроля</vt:lpstr>
      <vt:lpstr>Система стационарного контроля</vt:lpstr>
      <vt:lpstr>Слайд 12</vt:lpstr>
      <vt:lpstr>Сводные показатели финансовой эффективности проекта</vt:lpstr>
      <vt:lpstr>Слайд 14</vt:lpstr>
    </vt:vector>
  </TitlesOfParts>
  <Company>www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petrovD</dc:creator>
  <cp:lastModifiedBy>grigorovich</cp:lastModifiedBy>
  <cp:revision>268</cp:revision>
  <dcterms:created xsi:type="dcterms:W3CDTF">2011-10-06T11:58:38Z</dcterms:created>
  <dcterms:modified xsi:type="dcterms:W3CDTF">2013-05-27T02:45:29Z</dcterms:modified>
</cp:coreProperties>
</file>